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26" r:id="rId3"/>
    <p:sldId id="351" r:id="rId4"/>
    <p:sldId id="352" r:id="rId5"/>
    <p:sldId id="334" r:id="rId6"/>
    <p:sldId id="353" r:id="rId7"/>
    <p:sldId id="354" r:id="rId8"/>
    <p:sldId id="359" r:id="rId9"/>
    <p:sldId id="355" r:id="rId10"/>
    <p:sldId id="356" r:id="rId11"/>
    <p:sldId id="357" r:id="rId12"/>
    <p:sldId id="360" r:id="rId13"/>
    <p:sldId id="342" r:id="rId14"/>
    <p:sldId id="358" r:id="rId15"/>
    <p:sldId id="361" r:id="rId16"/>
    <p:sldId id="344" r:id="rId17"/>
    <p:sldId id="346" r:id="rId1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83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68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4C59EF-632A-499D-AE7F-9D187AD4C34D}" type="doc">
      <dgm:prSet loTypeId="urn:microsoft.com/office/officeart/2005/8/layout/vList5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6E5C4265-5E52-45E9-B0D3-DE1E0F234028}">
      <dgm:prSet custT="1"/>
      <dgm:spPr/>
      <dgm:t>
        <a:bodyPr/>
        <a:lstStyle/>
        <a:p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Revenue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46A4A2-0933-4248-B17B-CC0F7D045D4D}" type="parTrans" cxnId="{D8D3FA66-338D-4B2A-8A4B-C87D268DA341}">
      <dgm:prSet/>
      <dgm:spPr/>
      <dgm:t>
        <a:bodyPr/>
        <a:lstStyle/>
        <a:p>
          <a:endParaRPr lang="en-US"/>
        </a:p>
      </dgm:t>
    </dgm:pt>
    <dgm:pt modelId="{15FC96FE-6418-4266-935B-BE37E052EA9E}" type="sibTrans" cxnId="{D8D3FA66-338D-4B2A-8A4B-C87D268DA341}">
      <dgm:prSet/>
      <dgm:spPr/>
      <dgm:t>
        <a:bodyPr/>
        <a:lstStyle/>
        <a:p>
          <a:endParaRPr lang="en-US"/>
        </a:p>
      </dgm:t>
    </dgm:pt>
    <dgm:pt modelId="{1D6075EC-B019-A148-95EF-337A3042BB79}">
      <dgm:prSet custT="1"/>
      <dgm:spPr/>
      <dgm:t>
        <a:bodyPr/>
        <a:lstStyle/>
        <a:p>
          <a:r>
            <a:rPr lang="en-US" sz="1300" dirty="0">
              <a:latin typeface="Arial" panose="020B0604020202020204" pitchFamily="34" charset="0"/>
              <a:cs typeface="Arial" panose="020B0604020202020204" pitchFamily="34" charset="0"/>
            </a:rPr>
            <a:t>Interest Income – higher interest rates (+ $440,000 est.)</a:t>
          </a:r>
        </a:p>
      </dgm:t>
    </dgm:pt>
    <dgm:pt modelId="{6C066225-FD56-794C-B7A4-68A724C47168}" type="parTrans" cxnId="{10C9A014-29C5-4141-93CE-6C93730E8F4D}">
      <dgm:prSet/>
      <dgm:spPr/>
      <dgm:t>
        <a:bodyPr/>
        <a:lstStyle/>
        <a:p>
          <a:endParaRPr lang="en-US"/>
        </a:p>
      </dgm:t>
    </dgm:pt>
    <dgm:pt modelId="{BFADE40C-F771-F149-88F6-B40FBC3E9348}" type="sibTrans" cxnId="{10C9A014-29C5-4141-93CE-6C93730E8F4D}">
      <dgm:prSet/>
      <dgm:spPr/>
      <dgm:t>
        <a:bodyPr/>
        <a:lstStyle/>
        <a:p>
          <a:endParaRPr lang="en-US"/>
        </a:p>
      </dgm:t>
    </dgm:pt>
    <dgm:pt modelId="{5D5EC11A-3D6C-ED4C-9192-487240932F7F}">
      <dgm:prSet custT="1"/>
      <dgm:spPr/>
      <dgm:t>
        <a:bodyPr/>
        <a:lstStyle/>
        <a:p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Expenses</a:t>
          </a:r>
        </a:p>
      </dgm:t>
    </dgm:pt>
    <dgm:pt modelId="{A0A5D4A7-5D0F-5040-A7AC-DA07AB6C2AD6}" type="parTrans" cxnId="{F73943B2-ACCC-A143-AC2E-127ED57D6D0D}">
      <dgm:prSet/>
      <dgm:spPr/>
      <dgm:t>
        <a:bodyPr/>
        <a:lstStyle/>
        <a:p>
          <a:endParaRPr lang="en-US"/>
        </a:p>
      </dgm:t>
    </dgm:pt>
    <dgm:pt modelId="{E8057B03-03BC-9A41-8E52-ECE51D37361F}" type="sibTrans" cxnId="{F73943B2-ACCC-A143-AC2E-127ED57D6D0D}">
      <dgm:prSet/>
      <dgm:spPr/>
      <dgm:t>
        <a:bodyPr/>
        <a:lstStyle/>
        <a:p>
          <a:endParaRPr lang="en-US"/>
        </a:p>
      </dgm:t>
    </dgm:pt>
    <dgm:pt modelId="{96AC841B-4815-BD49-9AC2-AD7C08281235}">
      <dgm:prSet custT="1"/>
      <dgm:spPr/>
      <dgm:t>
        <a:bodyPr/>
        <a:lstStyle/>
        <a:p>
          <a:r>
            <a:rPr lang="en-US" sz="1300" dirty="0">
              <a:latin typeface="Arial" panose="020B0604020202020204" pitchFamily="34" charset="0"/>
              <a:cs typeface="Arial" panose="020B0604020202020204" pitchFamily="34" charset="0"/>
            </a:rPr>
            <a:t>Special Education – increase in outplaced students (16 to 33)</a:t>
          </a:r>
        </a:p>
      </dgm:t>
    </dgm:pt>
    <dgm:pt modelId="{601DCB85-0F75-EB48-9A23-893205F4FBCA}" type="parTrans" cxnId="{20907281-4F3B-1240-99C5-AC5238E636BB}">
      <dgm:prSet/>
      <dgm:spPr/>
      <dgm:t>
        <a:bodyPr/>
        <a:lstStyle/>
        <a:p>
          <a:endParaRPr lang="en-US"/>
        </a:p>
      </dgm:t>
    </dgm:pt>
    <dgm:pt modelId="{08031784-6AA0-C040-92FD-704AD2804D38}" type="sibTrans" cxnId="{20907281-4F3B-1240-99C5-AC5238E636BB}">
      <dgm:prSet/>
      <dgm:spPr/>
      <dgm:t>
        <a:bodyPr/>
        <a:lstStyle/>
        <a:p>
          <a:endParaRPr lang="en-US"/>
        </a:p>
      </dgm:t>
    </dgm:pt>
    <dgm:pt modelId="{2CD98256-7C4E-8D46-8152-2B033547FF31}">
      <dgm:prSet custT="1"/>
      <dgm:spPr/>
      <dgm:t>
        <a:bodyPr/>
        <a:lstStyle/>
        <a:p>
          <a:r>
            <a:rPr lang="en-US" sz="1300" dirty="0">
              <a:latin typeface="Arial" panose="020B0604020202020204" pitchFamily="34" charset="0"/>
              <a:cs typeface="Arial" panose="020B0604020202020204" pitchFamily="34" charset="0"/>
            </a:rPr>
            <a:t>Basic Education Funding – state budget passed many months after ours (+ $1,010,682 est.)</a:t>
          </a:r>
        </a:p>
      </dgm:t>
    </dgm:pt>
    <dgm:pt modelId="{07DF4853-7A41-A44E-B9C3-E6F90B3CF791}" type="parTrans" cxnId="{B2506810-2B18-D044-B32E-FB67E9B3025D}">
      <dgm:prSet/>
      <dgm:spPr/>
      <dgm:t>
        <a:bodyPr/>
        <a:lstStyle/>
        <a:p>
          <a:endParaRPr lang="en-US"/>
        </a:p>
      </dgm:t>
    </dgm:pt>
    <dgm:pt modelId="{7D15F710-1F64-494E-B30C-9C56005883F0}" type="sibTrans" cxnId="{B2506810-2B18-D044-B32E-FB67E9B3025D}">
      <dgm:prSet/>
      <dgm:spPr/>
      <dgm:t>
        <a:bodyPr/>
        <a:lstStyle/>
        <a:p>
          <a:endParaRPr lang="en-US"/>
        </a:p>
      </dgm:t>
    </dgm:pt>
    <dgm:pt modelId="{20BE5D23-6A18-BE46-8A5B-4D4850264109}">
      <dgm:prSet custT="1"/>
      <dgm:spPr/>
      <dgm:t>
        <a:bodyPr/>
        <a:lstStyle/>
        <a:p>
          <a:r>
            <a:rPr lang="en-US" sz="1300" dirty="0">
              <a:latin typeface="Arial" panose="020B0604020202020204" pitchFamily="34" charset="0"/>
              <a:cs typeface="Arial" panose="020B0604020202020204" pitchFamily="34" charset="0"/>
            </a:rPr>
            <a:t>Ready to Learn Block Grant – additional $500,000 obtained through the assistance of Senator </a:t>
          </a:r>
          <a:r>
            <a:rPr lang="en-US" sz="1300" dirty="0" err="1">
              <a:latin typeface="Arial" panose="020B0604020202020204" pitchFamily="34" charset="0"/>
              <a:cs typeface="Arial" panose="020B0604020202020204" pitchFamily="34" charset="0"/>
            </a:rPr>
            <a:t>Schwank</a:t>
          </a:r>
          <a:endParaRPr lang="en-US" sz="1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430718-E0F7-DB44-BB03-A7E0F0F48D00}" type="parTrans" cxnId="{ED3B3B92-6246-0445-AD0A-3B3473EF67F7}">
      <dgm:prSet/>
      <dgm:spPr/>
      <dgm:t>
        <a:bodyPr/>
        <a:lstStyle/>
        <a:p>
          <a:endParaRPr lang="en-US"/>
        </a:p>
      </dgm:t>
    </dgm:pt>
    <dgm:pt modelId="{5115DFC3-D3BE-844A-813C-86CA599EA87D}" type="sibTrans" cxnId="{ED3B3B92-6246-0445-AD0A-3B3473EF67F7}">
      <dgm:prSet/>
      <dgm:spPr/>
      <dgm:t>
        <a:bodyPr/>
        <a:lstStyle/>
        <a:p>
          <a:endParaRPr lang="en-US"/>
        </a:p>
      </dgm:t>
    </dgm:pt>
    <dgm:pt modelId="{51064981-812C-0D42-9DBE-5CD28C96FB97}">
      <dgm:prSet custT="1"/>
      <dgm:spPr/>
      <dgm:t>
        <a:bodyPr/>
        <a:lstStyle/>
        <a:p>
          <a:r>
            <a:rPr lang="en-US" sz="1300" dirty="0">
              <a:latin typeface="Arial" panose="020B0604020202020204" pitchFamily="34" charset="0"/>
              <a:cs typeface="Arial" panose="020B0604020202020204" pitchFamily="34" charset="0"/>
            </a:rPr>
            <a:t>Insurance Proceeds</a:t>
          </a:r>
        </a:p>
      </dgm:t>
    </dgm:pt>
    <dgm:pt modelId="{ECB8AE8C-2644-1046-8950-4815BD2AF99B}" type="parTrans" cxnId="{6C1029B9-C27A-7A4A-888F-78B608A1EA93}">
      <dgm:prSet/>
      <dgm:spPr/>
      <dgm:t>
        <a:bodyPr/>
        <a:lstStyle/>
        <a:p>
          <a:endParaRPr lang="en-US"/>
        </a:p>
      </dgm:t>
    </dgm:pt>
    <dgm:pt modelId="{7F212C70-A6A9-B148-B91B-56CE7B90F7B8}" type="sibTrans" cxnId="{6C1029B9-C27A-7A4A-888F-78B608A1EA93}">
      <dgm:prSet/>
      <dgm:spPr/>
      <dgm:t>
        <a:bodyPr/>
        <a:lstStyle/>
        <a:p>
          <a:endParaRPr lang="en-US"/>
        </a:p>
      </dgm:t>
    </dgm:pt>
    <dgm:pt modelId="{7DCFB611-2647-D945-83ED-BF3482DDFC87}">
      <dgm:prSet custT="1"/>
      <dgm:spPr/>
      <dgm:t>
        <a:bodyPr/>
        <a:lstStyle/>
        <a:p>
          <a:r>
            <a:rPr lang="en-US" sz="1300" dirty="0">
              <a:latin typeface="Arial" panose="020B0604020202020204" pitchFamily="34" charset="0"/>
              <a:cs typeface="Arial" panose="020B0604020202020204" pitchFamily="34" charset="0"/>
            </a:rPr>
            <a:t>Flood expenses - summary on next slide</a:t>
          </a:r>
        </a:p>
      </dgm:t>
    </dgm:pt>
    <dgm:pt modelId="{DB308E70-EF2C-124F-AD02-ACFF3A355573}" type="parTrans" cxnId="{65E2A0CB-CC69-BB45-98DC-BF740BB59C47}">
      <dgm:prSet/>
      <dgm:spPr/>
      <dgm:t>
        <a:bodyPr/>
        <a:lstStyle/>
        <a:p>
          <a:endParaRPr lang="en-US"/>
        </a:p>
      </dgm:t>
    </dgm:pt>
    <dgm:pt modelId="{6EF75196-332B-734E-94BE-3D678781A15A}" type="sibTrans" cxnId="{65E2A0CB-CC69-BB45-98DC-BF740BB59C47}">
      <dgm:prSet/>
      <dgm:spPr/>
      <dgm:t>
        <a:bodyPr/>
        <a:lstStyle/>
        <a:p>
          <a:endParaRPr lang="en-US"/>
        </a:p>
      </dgm:t>
    </dgm:pt>
    <dgm:pt modelId="{283845E8-27CB-6943-8E2F-09948A52B53F}">
      <dgm:prSet custT="1"/>
      <dgm:spPr/>
      <dgm:t>
        <a:bodyPr/>
        <a:lstStyle/>
        <a:p>
          <a:r>
            <a:rPr lang="en-US" sz="1300" dirty="0">
              <a:latin typeface="Arial" panose="020B0604020202020204" pitchFamily="34" charset="0"/>
              <a:cs typeface="Arial" panose="020B0604020202020204" pitchFamily="34" charset="0"/>
            </a:rPr>
            <a:t>ARP ESSER HVAC Project pause</a:t>
          </a:r>
        </a:p>
      </dgm:t>
    </dgm:pt>
    <dgm:pt modelId="{C77BF308-B261-6541-94DB-B9CF436F3AE2}" type="parTrans" cxnId="{DFDB31CC-0CDD-F84B-9F75-A4ECB96D4F9B}">
      <dgm:prSet/>
      <dgm:spPr/>
      <dgm:t>
        <a:bodyPr/>
        <a:lstStyle/>
        <a:p>
          <a:endParaRPr lang="en-US"/>
        </a:p>
      </dgm:t>
    </dgm:pt>
    <dgm:pt modelId="{E0AEA3BE-3AA7-1842-9D0E-D268C5AE8CFE}" type="sibTrans" cxnId="{DFDB31CC-0CDD-F84B-9F75-A4ECB96D4F9B}">
      <dgm:prSet/>
      <dgm:spPr/>
      <dgm:t>
        <a:bodyPr/>
        <a:lstStyle/>
        <a:p>
          <a:endParaRPr lang="en-US"/>
        </a:p>
      </dgm:t>
    </dgm:pt>
    <dgm:pt modelId="{DB98ABA6-F53E-CA4D-BD4F-F4236BA2B4F5}">
      <dgm:prSet custT="1"/>
      <dgm:spPr/>
      <dgm:t>
        <a:bodyPr/>
        <a:lstStyle/>
        <a:p>
          <a:r>
            <a:rPr lang="en-US" sz="1300" dirty="0">
              <a:latin typeface="Arial" panose="020B0604020202020204" pitchFamily="34" charset="0"/>
              <a:cs typeface="Arial" panose="020B0604020202020204" pitchFamily="34" charset="0"/>
            </a:rPr>
            <a:t>Salary &amp; Benefits - vacated positions remain unfilled or filled at lower salary &amp; benefit level</a:t>
          </a:r>
        </a:p>
      </dgm:t>
    </dgm:pt>
    <dgm:pt modelId="{7BB5641A-5251-B244-BA42-64604D9C3802}" type="parTrans" cxnId="{F582557C-18A6-5E4C-8B83-C561AB0BFAF7}">
      <dgm:prSet/>
      <dgm:spPr/>
      <dgm:t>
        <a:bodyPr/>
        <a:lstStyle/>
        <a:p>
          <a:endParaRPr lang="en-US"/>
        </a:p>
      </dgm:t>
    </dgm:pt>
    <dgm:pt modelId="{02F3B970-5CEC-2140-88CA-B80CC427F893}" type="sibTrans" cxnId="{F582557C-18A6-5E4C-8B83-C561AB0BFAF7}">
      <dgm:prSet/>
      <dgm:spPr/>
      <dgm:t>
        <a:bodyPr/>
        <a:lstStyle/>
        <a:p>
          <a:endParaRPr lang="en-US"/>
        </a:p>
      </dgm:t>
    </dgm:pt>
    <dgm:pt modelId="{2FC23DEF-1783-E54A-8CFD-3F19389DBAAA}" type="pres">
      <dgm:prSet presAssocID="{BE4C59EF-632A-499D-AE7F-9D187AD4C34D}" presName="Name0" presStyleCnt="0">
        <dgm:presLayoutVars>
          <dgm:dir/>
          <dgm:animLvl val="lvl"/>
          <dgm:resizeHandles val="exact"/>
        </dgm:presLayoutVars>
      </dgm:prSet>
      <dgm:spPr/>
    </dgm:pt>
    <dgm:pt modelId="{B9169F31-F2CC-2B47-B16D-55160B23E228}" type="pres">
      <dgm:prSet presAssocID="{6E5C4265-5E52-45E9-B0D3-DE1E0F234028}" presName="linNode" presStyleCnt="0"/>
      <dgm:spPr/>
    </dgm:pt>
    <dgm:pt modelId="{4BCED78D-43A0-A748-9E4D-54A4F1AE6D01}" type="pres">
      <dgm:prSet presAssocID="{6E5C4265-5E52-45E9-B0D3-DE1E0F234028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AC8725BF-AAD6-DF4C-B55C-13980754AE15}" type="pres">
      <dgm:prSet presAssocID="{6E5C4265-5E52-45E9-B0D3-DE1E0F234028}" presName="descendantText" presStyleLbl="alignAccFollowNode1" presStyleIdx="0" presStyleCnt="2" custScaleY="117148" custLinFactNeighborX="-869" custLinFactNeighborY="1264">
        <dgm:presLayoutVars>
          <dgm:bulletEnabled val="1"/>
        </dgm:presLayoutVars>
      </dgm:prSet>
      <dgm:spPr/>
    </dgm:pt>
    <dgm:pt modelId="{E8FCD677-0649-3D4E-9A5F-6925E515A707}" type="pres">
      <dgm:prSet presAssocID="{15FC96FE-6418-4266-935B-BE37E052EA9E}" presName="sp" presStyleCnt="0"/>
      <dgm:spPr/>
    </dgm:pt>
    <dgm:pt modelId="{68D67344-00BA-5240-861F-3CE548C1D2D3}" type="pres">
      <dgm:prSet presAssocID="{5D5EC11A-3D6C-ED4C-9192-487240932F7F}" presName="linNode" presStyleCnt="0"/>
      <dgm:spPr/>
    </dgm:pt>
    <dgm:pt modelId="{5A3E74CE-B3A9-5545-9AA2-1458378F9AB7}" type="pres">
      <dgm:prSet presAssocID="{5D5EC11A-3D6C-ED4C-9192-487240932F7F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8F9135F2-55AB-EF47-8F9B-EBBDC3B0C52B}" type="pres">
      <dgm:prSet presAssocID="{5D5EC11A-3D6C-ED4C-9192-487240932F7F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169A9B07-F175-F443-B2C6-FC7978B1FA6B}" type="presOf" srcId="{DB98ABA6-F53E-CA4D-BD4F-F4236BA2B4F5}" destId="{8F9135F2-55AB-EF47-8F9B-EBBDC3B0C52B}" srcOrd="0" destOrd="0" presId="urn:microsoft.com/office/officeart/2005/8/layout/vList5"/>
    <dgm:cxn modelId="{B2506810-2B18-D044-B32E-FB67E9B3025D}" srcId="{6E5C4265-5E52-45E9-B0D3-DE1E0F234028}" destId="{2CD98256-7C4E-8D46-8152-2B033547FF31}" srcOrd="1" destOrd="0" parTransId="{07DF4853-7A41-A44E-B9C3-E6F90B3CF791}" sibTransId="{7D15F710-1F64-494E-B30C-9C56005883F0}"/>
    <dgm:cxn modelId="{10C9A014-29C5-4141-93CE-6C93730E8F4D}" srcId="{6E5C4265-5E52-45E9-B0D3-DE1E0F234028}" destId="{1D6075EC-B019-A148-95EF-337A3042BB79}" srcOrd="0" destOrd="0" parTransId="{6C066225-FD56-794C-B7A4-68A724C47168}" sibTransId="{BFADE40C-F771-F149-88F6-B40FBC3E9348}"/>
    <dgm:cxn modelId="{64D37715-BFDB-A84D-B152-D2FE212C9A24}" type="presOf" srcId="{51064981-812C-0D42-9DBE-5CD28C96FB97}" destId="{AC8725BF-AAD6-DF4C-B55C-13980754AE15}" srcOrd="0" destOrd="3" presId="urn:microsoft.com/office/officeart/2005/8/layout/vList5"/>
    <dgm:cxn modelId="{B89CCD1F-55B0-F34E-B756-8B18309906BF}" type="presOf" srcId="{1D6075EC-B019-A148-95EF-337A3042BB79}" destId="{AC8725BF-AAD6-DF4C-B55C-13980754AE15}" srcOrd="0" destOrd="0" presId="urn:microsoft.com/office/officeart/2005/8/layout/vList5"/>
    <dgm:cxn modelId="{EB991323-DF39-9D46-BDE2-EB595C1223F6}" type="presOf" srcId="{6E5C4265-5E52-45E9-B0D3-DE1E0F234028}" destId="{4BCED78D-43A0-A748-9E4D-54A4F1AE6D01}" srcOrd="0" destOrd="0" presId="urn:microsoft.com/office/officeart/2005/8/layout/vList5"/>
    <dgm:cxn modelId="{F9411458-A3FD-954B-8B10-3AC58F0AE214}" type="presOf" srcId="{7DCFB611-2647-D945-83ED-BF3482DDFC87}" destId="{8F9135F2-55AB-EF47-8F9B-EBBDC3B0C52B}" srcOrd="0" destOrd="2" presId="urn:microsoft.com/office/officeart/2005/8/layout/vList5"/>
    <dgm:cxn modelId="{D8D3FA66-338D-4B2A-8A4B-C87D268DA341}" srcId="{BE4C59EF-632A-499D-AE7F-9D187AD4C34D}" destId="{6E5C4265-5E52-45E9-B0D3-DE1E0F234028}" srcOrd="0" destOrd="0" parTransId="{CB46A4A2-0933-4248-B17B-CC0F7D045D4D}" sibTransId="{15FC96FE-6418-4266-935B-BE37E052EA9E}"/>
    <dgm:cxn modelId="{EBF4DE68-FFC9-1E43-AC7F-2B2B498E01F5}" type="presOf" srcId="{283845E8-27CB-6943-8E2F-09948A52B53F}" destId="{8F9135F2-55AB-EF47-8F9B-EBBDC3B0C52B}" srcOrd="0" destOrd="3" presId="urn:microsoft.com/office/officeart/2005/8/layout/vList5"/>
    <dgm:cxn modelId="{F582557C-18A6-5E4C-8B83-C561AB0BFAF7}" srcId="{5D5EC11A-3D6C-ED4C-9192-487240932F7F}" destId="{DB98ABA6-F53E-CA4D-BD4F-F4236BA2B4F5}" srcOrd="0" destOrd="0" parTransId="{7BB5641A-5251-B244-BA42-64604D9C3802}" sibTransId="{02F3B970-5CEC-2140-88CA-B80CC427F893}"/>
    <dgm:cxn modelId="{20907281-4F3B-1240-99C5-AC5238E636BB}" srcId="{5D5EC11A-3D6C-ED4C-9192-487240932F7F}" destId="{96AC841B-4815-BD49-9AC2-AD7C08281235}" srcOrd="1" destOrd="0" parTransId="{601DCB85-0F75-EB48-9A23-893205F4FBCA}" sibTransId="{08031784-6AA0-C040-92FD-704AD2804D38}"/>
    <dgm:cxn modelId="{B34AF887-CA3F-C245-889B-1E063F278147}" type="presOf" srcId="{96AC841B-4815-BD49-9AC2-AD7C08281235}" destId="{8F9135F2-55AB-EF47-8F9B-EBBDC3B0C52B}" srcOrd="0" destOrd="1" presId="urn:microsoft.com/office/officeart/2005/8/layout/vList5"/>
    <dgm:cxn modelId="{2DF9E789-AAB9-524D-8BD8-46A8AB39419A}" type="presOf" srcId="{20BE5D23-6A18-BE46-8A5B-4D4850264109}" destId="{AC8725BF-AAD6-DF4C-B55C-13980754AE15}" srcOrd="0" destOrd="2" presId="urn:microsoft.com/office/officeart/2005/8/layout/vList5"/>
    <dgm:cxn modelId="{ED3B3B92-6246-0445-AD0A-3B3473EF67F7}" srcId="{6E5C4265-5E52-45E9-B0D3-DE1E0F234028}" destId="{20BE5D23-6A18-BE46-8A5B-4D4850264109}" srcOrd="2" destOrd="0" parTransId="{0B430718-E0F7-DB44-BB03-A7E0F0F48D00}" sibTransId="{5115DFC3-D3BE-844A-813C-86CA599EA87D}"/>
    <dgm:cxn modelId="{3D08F3A6-7F93-3A4C-955B-980C16A6C009}" type="presOf" srcId="{5D5EC11A-3D6C-ED4C-9192-487240932F7F}" destId="{5A3E74CE-B3A9-5545-9AA2-1458378F9AB7}" srcOrd="0" destOrd="0" presId="urn:microsoft.com/office/officeart/2005/8/layout/vList5"/>
    <dgm:cxn modelId="{5EACCFAF-F11A-1745-9281-679CA722757A}" type="presOf" srcId="{BE4C59EF-632A-499D-AE7F-9D187AD4C34D}" destId="{2FC23DEF-1783-E54A-8CFD-3F19389DBAAA}" srcOrd="0" destOrd="0" presId="urn:microsoft.com/office/officeart/2005/8/layout/vList5"/>
    <dgm:cxn modelId="{F73943B2-ACCC-A143-AC2E-127ED57D6D0D}" srcId="{BE4C59EF-632A-499D-AE7F-9D187AD4C34D}" destId="{5D5EC11A-3D6C-ED4C-9192-487240932F7F}" srcOrd="1" destOrd="0" parTransId="{A0A5D4A7-5D0F-5040-A7AC-DA07AB6C2AD6}" sibTransId="{E8057B03-03BC-9A41-8E52-ECE51D37361F}"/>
    <dgm:cxn modelId="{6C1029B9-C27A-7A4A-888F-78B608A1EA93}" srcId="{6E5C4265-5E52-45E9-B0D3-DE1E0F234028}" destId="{51064981-812C-0D42-9DBE-5CD28C96FB97}" srcOrd="3" destOrd="0" parTransId="{ECB8AE8C-2644-1046-8950-4815BD2AF99B}" sibTransId="{7F212C70-A6A9-B148-B91B-56CE7B90F7B8}"/>
    <dgm:cxn modelId="{5B271DBF-CC25-FA44-AF23-218760A75B1D}" type="presOf" srcId="{2CD98256-7C4E-8D46-8152-2B033547FF31}" destId="{AC8725BF-AAD6-DF4C-B55C-13980754AE15}" srcOrd="0" destOrd="1" presId="urn:microsoft.com/office/officeart/2005/8/layout/vList5"/>
    <dgm:cxn modelId="{65E2A0CB-CC69-BB45-98DC-BF740BB59C47}" srcId="{5D5EC11A-3D6C-ED4C-9192-487240932F7F}" destId="{7DCFB611-2647-D945-83ED-BF3482DDFC87}" srcOrd="2" destOrd="0" parTransId="{DB308E70-EF2C-124F-AD02-ACFF3A355573}" sibTransId="{6EF75196-332B-734E-94BE-3D678781A15A}"/>
    <dgm:cxn modelId="{DFDB31CC-0CDD-F84B-9F75-A4ECB96D4F9B}" srcId="{5D5EC11A-3D6C-ED4C-9192-487240932F7F}" destId="{283845E8-27CB-6943-8E2F-09948A52B53F}" srcOrd="3" destOrd="0" parTransId="{C77BF308-B261-6541-94DB-B9CF436F3AE2}" sibTransId="{E0AEA3BE-3AA7-1842-9D0E-D268C5AE8CFE}"/>
    <dgm:cxn modelId="{BC092618-AE78-0A44-B00E-8B1AB4EA1BAA}" type="presParOf" srcId="{2FC23DEF-1783-E54A-8CFD-3F19389DBAAA}" destId="{B9169F31-F2CC-2B47-B16D-55160B23E228}" srcOrd="0" destOrd="0" presId="urn:microsoft.com/office/officeart/2005/8/layout/vList5"/>
    <dgm:cxn modelId="{0AAF2B9C-038D-ED40-B7D2-9834F95B4632}" type="presParOf" srcId="{B9169F31-F2CC-2B47-B16D-55160B23E228}" destId="{4BCED78D-43A0-A748-9E4D-54A4F1AE6D01}" srcOrd="0" destOrd="0" presId="urn:microsoft.com/office/officeart/2005/8/layout/vList5"/>
    <dgm:cxn modelId="{2E783445-2D4B-334D-ADDC-4120BCD22F1B}" type="presParOf" srcId="{B9169F31-F2CC-2B47-B16D-55160B23E228}" destId="{AC8725BF-AAD6-DF4C-B55C-13980754AE15}" srcOrd="1" destOrd="0" presId="urn:microsoft.com/office/officeart/2005/8/layout/vList5"/>
    <dgm:cxn modelId="{E0956176-A93F-C043-A1C8-A5C39E85DE6A}" type="presParOf" srcId="{2FC23DEF-1783-E54A-8CFD-3F19389DBAAA}" destId="{E8FCD677-0649-3D4E-9A5F-6925E515A707}" srcOrd="1" destOrd="0" presId="urn:microsoft.com/office/officeart/2005/8/layout/vList5"/>
    <dgm:cxn modelId="{46AA3E0E-AE10-FB49-82C6-50EF395BDD70}" type="presParOf" srcId="{2FC23DEF-1783-E54A-8CFD-3F19389DBAAA}" destId="{68D67344-00BA-5240-861F-3CE548C1D2D3}" srcOrd="2" destOrd="0" presId="urn:microsoft.com/office/officeart/2005/8/layout/vList5"/>
    <dgm:cxn modelId="{C0A312F1-6D5B-E94E-B8E6-57DA940570E8}" type="presParOf" srcId="{68D67344-00BA-5240-861F-3CE548C1D2D3}" destId="{5A3E74CE-B3A9-5545-9AA2-1458378F9AB7}" srcOrd="0" destOrd="0" presId="urn:microsoft.com/office/officeart/2005/8/layout/vList5"/>
    <dgm:cxn modelId="{5A2CC1B2-4960-E942-9B44-F47B1D6856FE}" type="presParOf" srcId="{68D67344-00BA-5240-861F-3CE548C1D2D3}" destId="{8F9135F2-55AB-EF47-8F9B-EBBDC3B0C52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4C59EF-632A-499D-AE7F-9D187AD4C34D}" type="doc">
      <dgm:prSet loTypeId="urn:microsoft.com/office/officeart/2005/8/layout/vList5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6E5C4265-5E52-45E9-B0D3-DE1E0F234028}">
      <dgm:prSet custT="1"/>
      <dgm:spPr/>
      <dgm:t>
        <a:bodyPr/>
        <a:lstStyle/>
        <a:p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Finance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46A4A2-0933-4248-B17B-CC0F7D045D4D}" type="parTrans" cxnId="{D8D3FA66-338D-4B2A-8A4B-C87D268DA341}">
      <dgm:prSet/>
      <dgm:spPr/>
      <dgm:t>
        <a:bodyPr/>
        <a:lstStyle/>
        <a:p>
          <a:endParaRPr lang="en-US"/>
        </a:p>
      </dgm:t>
    </dgm:pt>
    <dgm:pt modelId="{15FC96FE-6418-4266-935B-BE37E052EA9E}" type="sibTrans" cxnId="{D8D3FA66-338D-4B2A-8A4B-C87D268DA341}">
      <dgm:prSet/>
      <dgm:spPr/>
      <dgm:t>
        <a:bodyPr/>
        <a:lstStyle/>
        <a:p>
          <a:endParaRPr lang="en-US"/>
        </a:p>
      </dgm:t>
    </dgm:pt>
    <dgm:pt modelId="{1D6075EC-B019-A148-95EF-337A3042BB79}">
      <dgm:prSet custT="1"/>
      <dgm:spPr/>
      <dgm:t>
        <a:bodyPr/>
        <a:lstStyle/>
        <a:p>
          <a:r>
            <a:rPr lang="en-US" sz="1300" dirty="0">
              <a:latin typeface="Arial" panose="020B0604020202020204" pitchFamily="34" charset="0"/>
              <a:cs typeface="Arial" panose="020B0604020202020204" pitchFamily="34" charset="0"/>
            </a:rPr>
            <a:t>2024-2025 Proposed Final Budget Adoption</a:t>
          </a:r>
        </a:p>
      </dgm:t>
    </dgm:pt>
    <dgm:pt modelId="{6C066225-FD56-794C-B7A4-68A724C47168}" type="parTrans" cxnId="{10C9A014-29C5-4141-93CE-6C93730E8F4D}">
      <dgm:prSet/>
      <dgm:spPr/>
      <dgm:t>
        <a:bodyPr/>
        <a:lstStyle/>
        <a:p>
          <a:endParaRPr lang="en-US"/>
        </a:p>
      </dgm:t>
    </dgm:pt>
    <dgm:pt modelId="{BFADE40C-F771-F149-88F6-B40FBC3E9348}" type="sibTrans" cxnId="{10C9A014-29C5-4141-93CE-6C93730E8F4D}">
      <dgm:prSet/>
      <dgm:spPr/>
      <dgm:t>
        <a:bodyPr/>
        <a:lstStyle/>
        <a:p>
          <a:endParaRPr lang="en-US"/>
        </a:p>
      </dgm:t>
    </dgm:pt>
    <dgm:pt modelId="{5D5EC11A-3D6C-ED4C-9192-487240932F7F}">
      <dgm:prSet custT="1"/>
      <dgm:spPr/>
      <dgm:t>
        <a:bodyPr/>
        <a:lstStyle/>
        <a:p>
          <a:r>
            <a:rPr lang="en-US" sz="2000" b="1" dirty="0">
              <a:latin typeface="Arial" panose="020B0604020202020204" pitchFamily="34" charset="0"/>
              <a:cs typeface="Arial" panose="020B0604020202020204" pitchFamily="34" charset="0"/>
            </a:rPr>
            <a:t>Policy</a:t>
          </a:r>
        </a:p>
      </dgm:t>
    </dgm:pt>
    <dgm:pt modelId="{A0A5D4A7-5D0F-5040-A7AC-DA07AB6C2AD6}" type="parTrans" cxnId="{F73943B2-ACCC-A143-AC2E-127ED57D6D0D}">
      <dgm:prSet/>
      <dgm:spPr/>
      <dgm:t>
        <a:bodyPr/>
        <a:lstStyle/>
        <a:p>
          <a:endParaRPr lang="en-US"/>
        </a:p>
      </dgm:t>
    </dgm:pt>
    <dgm:pt modelId="{E8057B03-03BC-9A41-8E52-ECE51D37361F}" type="sibTrans" cxnId="{F73943B2-ACCC-A143-AC2E-127ED57D6D0D}">
      <dgm:prSet/>
      <dgm:spPr/>
      <dgm:t>
        <a:bodyPr/>
        <a:lstStyle/>
        <a:p>
          <a:endParaRPr lang="en-US"/>
        </a:p>
      </dgm:t>
    </dgm:pt>
    <dgm:pt modelId="{96AC841B-4815-BD49-9AC2-AD7C08281235}">
      <dgm:prSet custT="1"/>
      <dgm:spPr/>
      <dgm:t>
        <a:bodyPr/>
        <a:lstStyle/>
        <a:p>
          <a:r>
            <a:rPr lang="en-US" sz="1300" dirty="0">
              <a:latin typeface="Arial" panose="020B0604020202020204" pitchFamily="34" charset="0"/>
              <a:cs typeface="Arial" panose="020B0604020202020204" pitchFamily="34" charset="0"/>
            </a:rPr>
            <a:t>Transportation Change from K-6 to K-3 </a:t>
          </a:r>
        </a:p>
      </dgm:t>
    </dgm:pt>
    <dgm:pt modelId="{601DCB85-0F75-EB48-9A23-893205F4FBCA}" type="parTrans" cxnId="{20907281-4F3B-1240-99C5-AC5238E636BB}">
      <dgm:prSet/>
      <dgm:spPr/>
      <dgm:t>
        <a:bodyPr/>
        <a:lstStyle/>
        <a:p>
          <a:endParaRPr lang="en-US"/>
        </a:p>
      </dgm:t>
    </dgm:pt>
    <dgm:pt modelId="{08031784-6AA0-C040-92FD-704AD2804D38}" type="sibTrans" cxnId="{20907281-4F3B-1240-99C5-AC5238E636BB}">
      <dgm:prSet/>
      <dgm:spPr/>
      <dgm:t>
        <a:bodyPr/>
        <a:lstStyle/>
        <a:p>
          <a:endParaRPr lang="en-US"/>
        </a:p>
      </dgm:t>
    </dgm:pt>
    <dgm:pt modelId="{AFF54D42-AA03-1C40-B9A5-B78E540ECDA0}">
      <dgm:prSet custT="1"/>
      <dgm:spPr/>
      <dgm:t>
        <a:bodyPr/>
        <a:lstStyle/>
        <a:p>
          <a:r>
            <a:rPr lang="en-US" sz="2000" b="1" dirty="0">
              <a:latin typeface="Arial" panose="020B0604020202020204" pitchFamily="34" charset="0"/>
              <a:cs typeface="Arial" panose="020B0604020202020204" pitchFamily="34" charset="0"/>
            </a:rPr>
            <a:t>Personnel</a:t>
          </a:r>
        </a:p>
      </dgm:t>
    </dgm:pt>
    <dgm:pt modelId="{6223AB40-4FBC-EA45-A63B-98E6EC4F63AF}" type="parTrans" cxnId="{A739DD13-8D7A-8943-99C8-956578347569}">
      <dgm:prSet/>
      <dgm:spPr/>
      <dgm:t>
        <a:bodyPr/>
        <a:lstStyle/>
        <a:p>
          <a:endParaRPr lang="en-US"/>
        </a:p>
      </dgm:t>
    </dgm:pt>
    <dgm:pt modelId="{30DD9913-7363-C842-ABA7-E89D3AA7E988}" type="sibTrans" cxnId="{A739DD13-8D7A-8943-99C8-956578347569}">
      <dgm:prSet/>
      <dgm:spPr/>
      <dgm:t>
        <a:bodyPr/>
        <a:lstStyle/>
        <a:p>
          <a:endParaRPr lang="en-US"/>
        </a:p>
      </dgm:t>
    </dgm:pt>
    <dgm:pt modelId="{1A87FF13-B41E-EA4A-8513-98EC1841BB21}">
      <dgm:prSet custT="1"/>
      <dgm:spPr/>
      <dgm:t>
        <a:bodyPr/>
        <a:lstStyle/>
        <a:p>
          <a:r>
            <a:rPr lang="en-US" sz="1300" dirty="0">
              <a:latin typeface="Arial" panose="020B0604020202020204" pitchFamily="34" charset="0"/>
              <a:cs typeface="Arial" panose="020B0604020202020204" pitchFamily="34" charset="0"/>
            </a:rPr>
            <a:t>New Positions</a:t>
          </a:r>
        </a:p>
      </dgm:t>
    </dgm:pt>
    <dgm:pt modelId="{E82562A4-918D-8C45-BD1E-ABB42D0F9C4E}" type="parTrans" cxnId="{94F38E1C-D85E-7148-BEA4-A0254AA1B8D1}">
      <dgm:prSet/>
      <dgm:spPr/>
      <dgm:t>
        <a:bodyPr/>
        <a:lstStyle/>
        <a:p>
          <a:endParaRPr lang="en-US"/>
        </a:p>
      </dgm:t>
    </dgm:pt>
    <dgm:pt modelId="{32D504BA-5BDC-474E-8087-75F0FAC6F6EA}" type="sibTrans" cxnId="{94F38E1C-D85E-7148-BEA4-A0254AA1B8D1}">
      <dgm:prSet/>
      <dgm:spPr/>
      <dgm:t>
        <a:bodyPr/>
        <a:lstStyle/>
        <a:p>
          <a:endParaRPr lang="en-US"/>
        </a:p>
      </dgm:t>
    </dgm:pt>
    <dgm:pt modelId="{8F7F6372-21FE-8E40-B788-7D983EDA67F8}">
      <dgm:prSet custT="1"/>
      <dgm:spPr/>
      <dgm:t>
        <a:bodyPr/>
        <a:lstStyle/>
        <a:p>
          <a:r>
            <a:rPr lang="en-US" sz="1300" dirty="0">
              <a:latin typeface="Arial" panose="020B0604020202020204" pitchFamily="34" charset="0"/>
              <a:cs typeface="Arial" panose="020B0604020202020204" pitchFamily="34" charset="0"/>
            </a:rPr>
            <a:t>Position Changes</a:t>
          </a:r>
        </a:p>
      </dgm:t>
    </dgm:pt>
    <dgm:pt modelId="{194C1712-B6B1-BE4D-ACEB-A2B7EF8D1B5D}" type="parTrans" cxnId="{210236DF-7A70-2643-9DED-6A1EA5EC0115}">
      <dgm:prSet/>
      <dgm:spPr/>
      <dgm:t>
        <a:bodyPr/>
        <a:lstStyle/>
        <a:p>
          <a:endParaRPr lang="en-US"/>
        </a:p>
      </dgm:t>
    </dgm:pt>
    <dgm:pt modelId="{793CA79D-B610-ED46-9112-589CF18B344E}" type="sibTrans" cxnId="{210236DF-7A70-2643-9DED-6A1EA5EC0115}">
      <dgm:prSet/>
      <dgm:spPr/>
      <dgm:t>
        <a:bodyPr/>
        <a:lstStyle/>
        <a:p>
          <a:endParaRPr lang="en-US"/>
        </a:p>
      </dgm:t>
    </dgm:pt>
    <dgm:pt modelId="{2FC23DEF-1783-E54A-8CFD-3F19389DBAAA}" type="pres">
      <dgm:prSet presAssocID="{BE4C59EF-632A-499D-AE7F-9D187AD4C34D}" presName="Name0" presStyleCnt="0">
        <dgm:presLayoutVars>
          <dgm:dir/>
          <dgm:animLvl val="lvl"/>
          <dgm:resizeHandles val="exact"/>
        </dgm:presLayoutVars>
      </dgm:prSet>
      <dgm:spPr/>
    </dgm:pt>
    <dgm:pt modelId="{B9169F31-F2CC-2B47-B16D-55160B23E228}" type="pres">
      <dgm:prSet presAssocID="{6E5C4265-5E52-45E9-B0D3-DE1E0F234028}" presName="linNode" presStyleCnt="0"/>
      <dgm:spPr/>
    </dgm:pt>
    <dgm:pt modelId="{4BCED78D-43A0-A748-9E4D-54A4F1AE6D01}" type="pres">
      <dgm:prSet presAssocID="{6E5C4265-5E52-45E9-B0D3-DE1E0F234028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AC8725BF-AAD6-DF4C-B55C-13980754AE15}" type="pres">
      <dgm:prSet presAssocID="{6E5C4265-5E52-45E9-B0D3-DE1E0F234028}" presName="descendantText" presStyleLbl="alignAccFollowNode1" presStyleIdx="0" presStyleCnt="3" custScaleY="117148" custLinFactNeighborX="-869" custLinFactNeighborY="1264">
        <dgm:presLayoutVars>
          <dgm:bulletEnabled val="1"/>
        </dgm:presLayoutVars>
      </dgm:prSet>
      <dgm:spPr/>
    </dgm:pt>
    <dgm:pt modelId="{E8FCD677-0649-3D4E-9A5F-6925E515A707}" type="pres">
      <dgm:prSet presAssocID="{15FC96FE-6418-4266-935B-BE37E052EA9E}" presName="sp" presStyleCnt="0"/>
      <dgm:spPr/>
    </dgm:pt>
    <dgm:pt modelId="{68D67344-00BA-5240-861F-3CE548C1D2D3}" type="pres">
      <dgm:prSet presAssocID="{5D5EC11A-3D6C-ED4C-9192-487240932F7F}" presName="linNode" presStyleCnt="0"/>
      <dgm:spPr/>
    </dgm:pt>
    <dgm:pt modelId="{5A3E74CE-B3A9-5545-9AA2-1458378F9AB7}" type="pres">
      <dgm:prSet presAssocID="{5D5EC11A-3D6C-ED4C-9192-487240932F7F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8F9135F2-55AB-EF47-8F9B-EBBDC3B0C52B}" type="pres">
      <dgm:prSet presAssocID="{5D5EC11A-3D6C-ED4C-9192-487240932F7F}" presName="descendantText" presStyleLbl="alignAccFollowNode1" presStyleIdx="1" presStyleCnt="3">
        <dgm:presLayoutVars>
          <dgm:bulletEnabled val="1"/>
        </dgm:presLayoutVars>
      </dgm:prSet>
      <dgm:spPr/>
    </dgm:pt>
    <dgm:pt modelId="{A72D68F2-D625-9545-8FB6-0E859E0D5E46}" type="pres">
      <dgm:prSet presAssocID="{E8057B03-03BC-9A41-8E52-ECE51D37361F}" presName="sp" presStyleCnt="0"/>
      <dgm:spPr/>
    </dgm:pt>
    <dgm:pt modelId="{B0D07EFD-9018-4944-B3B4-6C22F24037CF}" type="pres">
      <dgm:prSet presAssocID="{AFF54D42-AA03-1C40-B9A5-B78E540ECDA0}" presName="linNode" presStyleCnt="0"/>
      <dgm:spPr/>
    </dgm:pt>
    <dgm:pt modelId="{7626B644-B620-FE42-847D-282252735344}" type="pres">
      <dgm:prSet presAssocID="{AFF54D42-AA03-1C40-B9A5-B78E540ECDA0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39406494-24D3-ED4F-9F3D-5FEA2EEDBFD3}" type="pres">
      <dgm:prSet presAssocID="{AFF54D42-AA03-1C40-B9A5-B78E540ECDA0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A739DD13-8D7A-8943-99C8-956578347569}" srcId="{BE4C59EF-632A-499D-AE7F-9D187AD4C34D}" destId="{AFF54D42-AA03-1C40-B9A5-B78E540ECDA0}" srcOrd="2" destOrd="0" parTransId="{6223AB40-4FBC-EA45-A63B-98E6EC4F63AF}" sibTransId="{30DD9913-7363-C842-ABA7-E89D3AA7E988}"/>
    <dgm:cxn modelId="{10C9A014-29C5-4141-93CE-6C93730E8F4D}" srcId="{6E5C4265-5E52-45E9-B0D3-DE1E0F234028}" destId="{1D6075EC-B019-A148-95EF-337A3042BB79}" srcOrd="0" destOrd="0" parTransId="{6C066225-FD56-794C-B7A4-68A724C47168}" sibTransId="{BFADE40C-F771-F149-88F6-B40FBC3E9348}"/>
    <dgm:cxn modelId="{94F38E1C-D85E-7148-BEA4-A0254AA1B8D1}" srcId="{AFF54D42-AA03-1C40-B9A5-B78E540ECDA0}" destId="{1A87FF13-B41E-EA4A-8513-98EC1841BB21}" srcOrd="1" destOrd="0" parTransId="{E82562A4-918D-8C45-BD1E-ABB42D0F9C4E}" sibTransId="{32D504BA-5BDC-474E-8087-75F0FAC6F6EA}"/>
    <dgm:cxn modelId="{B89CCD1F-55B0-F34E-B756-8B18309906BF}" type="presOf" srcId="{1D6075EC-B019-A148-95EF-337A3042BB79}" destId="{AC8725BF-AAD6-DF4C-B55C-13980754AE15}" srcOrd="0" destOrd="0" presId="urn:microsoft.com/office/officeart/2005/8/layout/vList5"/>
    <dgm:cxn modelId="{EB991323-DF39-9D46-BDE2-EB595C1223F6}" type="presOf" srcId="{6E5C4265-5E52-45E9-B0D3-DE1E0F234028}" destId="{4BCED78D-43A0-A748-9E4D-54A4F1AE6D01}" srcOrd="0" destOrd="0" presId="urn:microsoft.com/office/officeart/2005/8/layout/vList5"/>
    <dgm:cxn modelId="{D8D3FA66-338D-4B2A-8A4B-C87D268DA341}" srcId="{BE4C59EF-632A-499D-AE7F-9D187AD4C34D}" destId="{6E5C4265-5E52-45E9-B0D3-DE1E0F234028}" srcOrd="0" destOrd="0" parTransId="{CB46A4A2-0933-4248-B17B-CC0F7D045D4D}" sibTransId="{15FC96FE-6418-4266-935B-BE37E052EA9E}"/>
    <dgm:cxn modelId="{20907281-4F3B-1240-99C5-AC5238E636BB}" srcId="{5D5EC11A-3D6C-ED4C-9192-487240932F7F}" destId="{96AC841B-4815-BD49-9AC2-AD7C08281235}" srcOrd="0" destOrd="0" parTransId="{601DCB85-0F75-EB48-9A23-893205F4FBCA}" sibTransId="{08031784-6AA0-C040-92FD-704AD2804D38}"/>
    <dgm:cxn modelId="{B34AF887-CA3F-C245-889B-1E063F278147}" type="presOf" srcId="{96AC841B-4815-BD49-9AC2-AD7C08281235}" destId="{8F9135F2-55AB-EF47-8F9B-EBBDC3B0C52B}" srcOrd="0" destOrd="0" presId="urn:microsoft.com/office/officeart/2005/8/layout/vList5"/>
    <dgm:cxn modelId="{A3C03897-48D7-C941-A63B-BD845A251B9A}" type="presOf" srcId="{8F7F6372-21FE-8E40-B788-7D983EDA67F8}" destId="{39406494-24D3-ED4F-9F3D-5FEA2EEDBFD3}" srcOrd="0" destOrd="0" presId="urn:microsoft.com/office/officeart/2005/8/layout/vList5"/>
    <dgm:cxn modelId="{60B289A3-4217-2949-B430-40C1F04362CD}" type="presOf" srcId="{1A87FF13-B41E-EA4A-8513-98EC1841BB21}" destId="{39406494-24D3-ED4F-9F3D-5FEA2EEDBFD3}" srcOrd="0" destOrd="1" presId="urn:microsoft.com/office/officeart/2005/8/layout/vList5"/>
    <dgm:cxn modelId="{3D08F3A6-7F93-3A4C-955B-980C16A6C009}" type="presOf" srcId="{5D5EC11A-3D6C-ED4C-9192-487240932F7F}" destId="{5A3E74CE-B3A9-5545-9AA2-1458378F9AB7}" srcOrd="0" destOrd="0" presId="urn:microsoft.com/office/officeart/2005/8/layout/vList5"/>
    <dgm:cxn modelId="{5EACCFAF-F11A-1745-9281-679CA722757A}" type="presOf" srcId="{BE4C59EF-632A-499D-AE7F-9D187AD4C34D}" destId="{2FC23DEF-1783-E54A-8CFD-3F19389DBAAA}" srcOrd="0" destOrd="0" presId="urn:microsoft.com/office/officeart/2005/8/layout/vList5"/>
    <dgm:cxn modelId="{F73943B2-ACCC-A143-AC2E-127ED57D6D0D}" srcId="{BE4C59EF-632A-499D-AE7F-9D187AD4C34D}" destId="{5D5EC11A-3D6C-ED4C-9192-487240932F7F}" srcOrd="1" destOrd="0" parTransId="{A0A5D4A7-5D0F-5040-A7AC-DA07AB6C2AD6}" sibTransId="{E8057B03-03BC-9A41-8E52-ECE51D37361F}"/>
    <dgm:cxn modelId="{B8C2D8B8-2D4F-E340-8422-C9C56C97A97C}" type="presOf" srcId="{AFF54D42-AA03-1C40-B9A5-B78E540ECDA0}" destId="{7626B644-B620-FE42-847D-282252735344}" srcOrd="0" destOrd="0" presId="urn:microsoft.com/office/officeart/2005/8/layout/vList5"/>
    <dgm:cxn modelId="{210236DF-7A70-2643-9DED-6A1EA5EC0115}" srcId="{AFF54D42-AA03-1C40-B9A5-B78E540ECDA0}" destId="{8F7F6372-21FE-8E40-B788-7D983EDA67F8}" srcOrd="0" destOrd="0" parTransId="{194C1712-B6B1-BE4D-ACEB-A2B7EF8D1B5D}" sibTransId="{793CA79D-B610-ED46-9112-589CF18B344E}"/>
    <dgm:cxn modelId="{BC092618-AE78-0A44-B00E-8B1AB4EA1BAA}" type="presParOf" srcId="{2FC23DEF-1783-E54A-8CFD-3F19389DBAAA}" destId="{B9169F31-F2CC-2B47-B16D-55160B23E228}" srcOrd="0" destOrd="0" presId="urn:microsoft.com/office/officeart/2005/8/layout/vList5"/>
    <dgm:cxn modelId="{0AAF2B9C-038D-ED40-B7D2-9834F95B4632}" type="presParOf" srcId="{B9169F31-F2CC-2B47-B16D-55160B23E228}" destId="{4BCED78D-43A0-A748-9E4D-54A4F1AE6D01}" srcOrd="0" destOrd="0" presId="urn:microsoft.com/office/officeart/2005/8/layout/vList5"/>
    <dgm:cxn modelId="{2E783445-2D4B-334D-ADDC-4120BCD22F1B}" type="presParOf" srcId="{B9169F31-F2CC-2B47-B16D-55160B23E228}" destId="{AC8725BF-AAD6-DF4C-B55C-13980754AE15}" srcOrd="1" destOrd="0" presId="urn:microsoft.com/office/officeart/2005/8/layout/vList5"/>
    <dgm:cxn modelId="{E0956176-A93F-C043-A1C8-A5C39E85DE6A}" type="presParOf" srcId="{2FC23DEF-1783-E54A-8CFD-3F19389DBAAA}" destId="{E8FCD677-0649-3D4E-9A5F-6925E515A707}" srcOrd="1" destOrd="0" presId="urn:microsoft.com/office/officeart/2005/8/layout/vList5"/>
    <dgm:cxn modelId="{46AA3E0E-AE10-FB49-82C6-50EF395BDD70}" type="presParOf" srcId="{2FC23DEF-1783-E54A-8CFD-3F19389DBAAA}" destId="{68D67344-00BA-5240-861F-3CE548C1D2D3}" srcOrd="2" destOrd="0" presId="urn:microsoft.com/office/officeart/2005/8/layout/vList5"/>
    <dgm:cxn modelId="{C0A312F1-6D5B-E94E-B8E6-57DA940570E8}" type="presParOf" srcId="{68D67344-00BA-5240-861F-3CE548C1D2D3}" destId="{5A3E74CE-B3A9-5545-9AA2-1458378F9AB7}" srcOrd="0" destOrd="0" presId="urn:microsoft.com/office/officeart/2005/8/layout/vList5"/>
    <dgm:cxn modelId="{5A2CC1B2-4960-E942-9B44-F47B1D6856FE}" type="presParOf" srcId="{68D67344-00BA-5240-861F-3CE548C1D2D3}" destId="{8F9135F2-55AB-EF47-8F9B-EBBDC3B0C52B}" srcOrd="1" destOrd="0" presId="urn:microsoft.com/office/officeart/2005/8/layout/vList5"/>
    <dgm:cxn modelId="{26F9AFF4-1723-004B-81FF-E584DB416375}" type="presParOf" srcId="{2FC23DEF-1783-E54A-8CFD-3F19389DBAAA}" destId="{A72D68F2-D625-9545-8FB6-0E859E0D5E46}" srcOrd="3" destOrd="0" presId="urn:microsoft.com/office/officeart/2005/8/layout/vList5"/>
    <dgm:cxn modelId="{688CEB47-040D-AE47-848D-C7DDED50F1FB}" type="presParOf" srcId="{2FC23DEF-1783-E54A-8CFD-3F19389DBAAA}" destId="{B0D07EFD-9018-4944-B3B4-6C22F24037CF}" srcOrd="4" destOrd="0" presId="urn:microsoft.com/office/officeart/2005/8/layout/vList5"/>
    <dgm:cxn modelId="{8292ED61-37AD-AB43-80F8-99FA99FDC285}" type="presParOf" srcId="{B0D07EFD-9018-4944-B3B4-6C22F24037CF}" destId="{7626B644-B620-FE42-847D-282252735344}" srcOrd="0" destOrd="0" presId="urn:microsoft.com/office/officeart/2005/8/layout/vList5"/>
    <dgm:cxn modelId="{4E1401BF-0C0C-3848-920D-5013150A06A4}" type="presParOf" srcId="{B0D07EFD-9018-4944-B3B4-6C22F24037CF}" destId="{39406494-24D3-ED4F-9F3D-5FEA2EEDBFD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4C59EF-632A-499D-AE7F-9D187AD4C34D}" type="doc">
      <dgm:prSet loTypeId="urn:microsoft.com/office/officeart/2005/8/layout/vList5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6E5C4265-5E52-45E9-B0D3-DE1E0F234028}">
      <dgm:prSet custT="1"/>
      <dgm:spPr/>
      <dgm:t>
        <a:bodyPr/>
        <a:lstStyle/>
        <a:p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Budget Review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46A4A2-0933-4248-B17B-CC0F7D045D4D}" type="parTrans" cxnId="{D8D3FA66-338D-4B2A-8A4B-C87D268DA341}">
      <dgm:prSet/>
      <dgm:spPr/>
      <dgm:t>
        <a:bodyPr/>
        <a:lstStyle/>
        <a:p>
          <a:endParaRPr lang="en-US"/>
        </a:p>
      </dgm:t>
    </dgm:pt>
    <dgm:pt modelId="{15FC96FE-6418-4266-935B-BE37E052EA9E}" type="sibTrans" cxnId="{D8D3FA66-338D-4B2A-8A4B-C87D268DA341}">
      <dgm:prSet/>
      <dgm:spPr/>
      <dgm:t>
        <a:bodyPr/>
        <a:lstStyle/>
        <a:p>
          <a:endParaRPr lang="en-US"/>
        </a:p>
      </dgm:t>
    </dgm:pt>
    <dgm:pt modelId="{1D6075EC-B019-A148-95EF-337A3042BB79}">
      <dgm:prSet custT="1"/>
      <dgm:spPr/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Monday 5/6 – Budget Workshop</a:t>
          </a:r>
        </a:p>
      </dgm:t>
    </dgm:pt>
    <dgm:pt modelId="{6C066225-FD56-794C-B7A4-68A724C47168}" type="parTrans" cxnId="{10C9A014-29C5-4141-93CE-6C93730E8F4D}">
      <dgm:prSet/>
      <dgm:spPr/>
      <dgm:t>
        <a:bodyPr/>
        <a:lstStyle/>
        <a:p>
          <a:endParaRPr lang="en-US"/>
        </a:p>
      </dgm:t>
    </dgm:pt>
    <dgm:pt modelId="{BFADE40C-F771-F149-88F6-B40FBC3E9348}" type="sibTrans" cxnId="{10C9A014-29C5-4141-93CE-6C93730E8F4D}">
      <dgm:prSet/>
      <dgm:spPr/>
      <dgm:t>
        <a:bodyPr/>
        <a:lstStyle/>
        <a:p>
          <a:endParaRPr lang="en-US"/>
        </a:p>
      </dgm:t>
    </dgm:pt>
    <dgm:pt modelId="{5D5EC11A-3D6C-ED4C-9192-487240932F7F}">
      <dgm:prSet custT="1"/>
      <dgm:spPr/>
      <dgm:t>
        <a:bodyPr/>
        <a:lstStyle/>
        <a:p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Board Actions</a:t>
          </a:r>
        </a:p>
      </dgm:t>
    </dgm:pt>
    <dgm:pt modelId="{A0A5D4A7-5D0F-5040-A7AC-DA07AB6C2AD6}" type="parTrans" cxnId="{F73943B2-ACCC-A143-AC2E-127ED57D6D0D}">
      <dgm:prSet/>
      <dgm:spPr/>
      <dgm:t>
        <a:bodyPr/>
        <a:lstStyle/>
        <a:p>
          <a:endParaRPr lang="en-US"/>
        </a:p>
      </dgm:t>
    </dgm:pt>
    <dgm:pt modelId="{E8057B03-03BC-9A41-8E52-ECE51D37361F}" type="sibTrans" cxnId="{F73943B2-ACCC-A143-AC2E-127ED57D6D0D}">
      <dgm:prSet/>
      <dgm:spPr/>
      <dgm:t>
        <a:bodyPr/>
        <a:lstStyle/>
        <a:p>
          <a:endParaRPr lang="en-US"/>
        </a:p>
      </dgm:t>
    </dgm:pt>
    <dgm:pt modelId="{96AC841B-4815-BD49-9AC2-AD7C08281235}">
      <dgm:prSet custT="1"/>
      <dgm:spPr/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May 20 – Proposed Final Budget Adoption</a:t>
          </a:r>
        </a:p>
      </dgm:t>
    </dgm:pt>
    <dgm:pt modelId="{601DCB85-0F75-EB48-9A23-893205F4FBCA}" type="parTrans" cxnId="{20907281-4F3B-1240-99C5-AC5238E636BB}">
      <dgm:prSet/>
      <dgm:spPr/>
      <dgm:t>
        <a:bodyPr/>
        <a:lstStyle/>
        <a:p>
          <a:endParaRPr lang="en-US"/>
        </a:p>
      </dgm:t>
    </dgm:pt>
    <dgm:pt modelId="{08031784-6AA0-C040-92FD-704AD2804D38}" type="sibTrans" cxnId="{20907281-4F3B-1240-99C5-AC5238E636BB}">
      <dgm:prSet/>
      <dgm:spPr/>
      <dgm:t>
        <a:bodyPr/>
        <a:lstStyle/>
        <a:p>
          <a:endParaRPr lang="en-US"/>
        </a:p>
      </dgm:t>
    </dgm:pt>
    <dgm:pt modelId="{0D4D30A3-ADCF-1B49-98C4-B11AE59EFF7B}">
      <dgm:prSet custT="1"/>
      <dgm:spPr/>
      <dgm:t>
        <a:bodyPr/>
        <a:lstStyle/>
        <a:p>
          <a:endParaRPr lang="en-US" sz="1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85D037-E4BA-E141-9DFC-8321406E6EB5}" type="parTrans" cxnId="{2BB20986-4B14-A741-9C7F-BA19C9AF9E09}">
      <dgm:prSet/>
      <dgm:spPr/>
      <dgm:t>
        <a:bodyPr/>
        <a:lstStyle/>
        <a:p>
          <a:endParaRPr lang="en-US"/>
        </a:p>
      </dgm:t>
    </dgm:pt>
    <dgm:pt modelId="{164E13B8-B4EB-8E45-9C95-971FE545121A}" type="sibTrans" cxnId="{2BB20986-4B14-A741-9C7F-BA19C9AF9E09}">
      <dgm:prSet/>
      <dgm:spPr/>
      <dgm:t>
        <a:bodyPr/>
        <a:lstStyle/>
        <a:p>
          <a:endParaRPr lang="en-US"/>
        </a:p>
      </dgm:t>
    </dgm:pt>
    <dgm:pt modelId="{C8789EA7-8D0B-7848-BF4D-6931993E9B89}">
      <dgm:prSet custT="1"/>
      <dgm:spPr/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June 24 – Final Budget Adoption</a:t>
          </a:r>
        </a:p>
      </dgm:t>
    </dgm:pt>
    <dgm:pt modelId="{8159BC5D-D583-9847-BF25-0FF9B9FBA93E}" type="parTrans" cxnId="{C98CC1C5-7FC8-A745-9A97-97CC222A8C77}">
      <dgm:prSet/>
      <dgm:spPr/>
      <dgm:t>
        <a:bodyPr/>
        <a:lstStyle/>
        <a:p>
          <a:endParaRPr lang="en-US"/>
        </a:p>
      </dgm:t>
    </dgm:pt>
    <dgm:pt modelId="{724363F6-FA4E-DA4F-98B9-92C1681014BF}" type="sibTrans" cxnId="{C98CC1C5-7FC8-A745-9A97-97CC222A8C77}">
      <dgm:prSet/>
      <dgm:spPr/>
      <dgm:t>
        <a:bodyPr/>
        <a:lstStyle/>
        <a:p>
          <a:endParaRPr lang="en-US"/>
        </a:p>
      </dgm:t>
    </dgm:pt>
    <dgm:pt modelId="{2509CFF2-3320-3447-A5F9-8FA6D04957F3}">
      <dgm:prSet custT="1"/>
      <dgm:spPr/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Monday 5/13 –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C.o.W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</dgm:t>
    </dgm:pt>
    <dgm:pt modelId="{32865F47-D0E0-7945-8E1E-5C38FC8D8A91}" type="parTrans" cxnId="{1D8257E7-FFEF-1549-9857-FADDA3F8ADDF}">
      <dgm:prSet/>
      <dgm:spPr/>
      <dgm:t>
        <a:bodyPr/>
        <a:lstStyle/>
        <a:p>
          <a:endParaRPr lang="en-US"/>
        </a:p>
      </dgm:t>
    </dgm:pt>
    <dgm:pt modelId="{9ADC38D5-CC0E-BB47-982D-7F3EBCD185DC}" type="sibTrans" cxnId="{1D8257E7-FFEF-1549-9857-FADDA3F8ADDF}">
      <dgm:prSet/>
      <dgm:spPr/>
      <dgm:t>
        <a:bodyPr/>
        <a:lstStyle/>
        <a:p>
          <a:endParaRPr lang="en-US"/>
        </a:p>
      </dgm:t>
    </dgm:pt>
    <dgm:pt modelId="{73346DA1-EBDA-1A48-98B9-B34BE0142A3E}">
      <dgm:prSet custT="1"/>
      <dgm:spPr/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Monday 5/20 – Voting</a:t>
          </a:r>
        </a:p>
      </dgm:t>
    </dgm:pt>
    <dgm:pt modelId="{2A4D1EDF-A7EE-8E47-B324-DADB23FE55FF}" type="parTrans" cxnId="{E7392F55-ACB7-EB48-AD46-C053576C3A5B}">
      <dgm:prSet/>
      <dgm:spPr/>
      <dgm:t>
        <a:bodyPr/>
        <a:lstStyle/>
        <a:p>
          <a:endParaRPr lang="en-US"/>
        </a:p>
      </dgm:t>
    </dgm:pt>
    <dgm:pt modelId="{6265395D-53E7-724D-A40A-305E45319FB5}" type="sibTrans" cxnId="{E7392F55-ACB7-EB48-AD46-C053576C3A5B}">
      <dgm:prSet/>
      <dgm:spPr/>
      <dgm:t>
        <a:bodyPr/>
        <a:lstStyle/>
        <a:p>
          <a:endParaRPr lang="en-US"/>
        </a:p>
      </dgm:t>
    </dgm:pt>
    <dgm:pt modelId="{C5725091-8032-4843-8713-1D9CD9919DB7}">
      <dgm:prSet custT="1"/>
      <dgm:spPr/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2023-2024 estimated revenue &amp; expenses</a:t>
          </a:r>
        </a:p>
      </dgm:t>
    </dgm:pt>
    <dgm:pt modelId="{C3DA87E3-D586-9A40-870C-80397D6A9B78}" type="parTrans" cxnId="{A4912C6E-60AA-5644-994D-E1268ABC2E4C}">
      <dgm:prSet/>
      <dgm:spPr/>
      <dgm:t>
        <a:bodyPr/>
        <a:lstStyle/>
        <a:p>
          <a:endParaRPr lang="en-US"/>
        </a:p>
      </dgm:t>
    </dgm:pt>
    <dgm:pt modelId="{500107C4-FB03-2749-9059-82533FC754AA}" type="sibTrans" cxnId="{A4912C6E-60AA-5644-994D-E1268ABC2E4C}">
      <dgm:prSet/>
      <dgm:spPr/>
      <dgm:t>
        <a:bodyPr/>
        <a:lstStyle/>
        <a:p>
          <a:endParaRPr lang="en-US"/>
        </a:p>
      </dgm:t>
    </dgm:pt>
    <dgm:pt modelId="{BA19C7A1-5944-904D-80F6-648AE221812E}">
      <dgm:prSet custT="1"/>
      <dgm:spPr/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2024-2025 budget update</a:t>
          </a:r>
        </a:p>
      </dgm:t>
    </dgm:pt>
    <dgm:pt modelId="{06B69778-4DA7-274D-95DE-F0A9C63326F3}" type="parTrans" cxnId="{0FE7C42F-2CC3-E643-B597-23AE6FCE1FE4}">
      <dgm:prSet/>
      <dgm:spPr/>
    </dgm:pt>
    <dgm:pt modelId="{F151B35D-6AD6-E94F-BEF5-6D18F3D247C6}" type="sibTrans" cxnId="{0FE7C42F-2CC3-E643-B597-23AE6FCE1FE4}">
      <dgm:prSet/>
      <dgm:spPr/>
    </dgm:pt>
    <dgm:pt modelId="{E25CC6A6-BDEC-244E-AE53-57E7780F1FB5}">
      <dgm:prSet custT="1"/>
      <dgm:spPr/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2024-2025 budget update</a:t>
          </a:r>
        </a:p>
      </dgm:t>
    </dgm:pt>
    <dgm:pt modelId="{166DC396-E14F-3D40-A55D-4C665B6FE2B4}" type="parTrans" cxnId="{7027512D-9208-9D47-B005-9992EBFE9E0B}">
      <dgm:prSet/>
      <dgm:spPr/>
    </dgm:pt>
    <dgm:pt modelId="{EE17FF7D-4073-6C42-9F00-50B2C40CE5E9}" type="sibTrans" cxnId="{7027512D-9208-9D47-B005-9992EBFE9E0B}">
      <dgm:prSet/>
      <dgm:spPr/>
    </dgm:pt>
    <dgm:pt modelId="{CF97A74A-A1FC-FB41-8AA0-679380A91EB9}">
      <dgm:prSet custT="1"/>
      <dgm:spPr/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2024-2025 budget update</a:t>
          </a:r>
        </a:p>
      </dgm:t>
    </dgm:pt>
    <dgm:pt modelId="{134D60E9-E79A-8D43-9160-2BFD960C2B28}" type="parTrans" cxnId="{A5EF86BC-4BE0-5840-A6B8-A83CC57B0634}">
      <dgm:prSet/>
      <dgm:spPr/>
    </dgm:pt>
    <dgm:pt modelId="{21FA6593-B7EB-BE47-90AD-EB4B8D49C9AB}" type="sibTrans" cxnId="{A5EF86BC-4BE0-5840-A6B8-A83CC57B0634}">
      <dgm:prSet/>
      <dgm:spPr/>
    </dgm:pt>
    <dgm:pt modelId="{E1535505-E6C6-DC46-9841-2759E2922960}">
      <dgm:prSet custT="1"/>
      <dgm:spPr/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2024-2025 Food Service Budget</a:t>
          </a:r>
        </a:p>
      </dgm:t>
    </dgm:pt>
    <dgm:pt modelId="{E5692BF5-BE7C-724E-BF55-EF3F0043E76F}" type="parTrans" cxnId="{8740EDD4-48C9-4640-8109-353E141AC7F2}">
      <dgm:prSet/>
      <dgm:spPr/>
    </dgm:pt>
    <dgm:pt modelId="{1C51C824-DBAD-E747-AA6A-43D96372A0B9}" type="sibTrans" cxnId="{8740EDD4-48C9-4640-8109-353E141AC7F2}">
      <dgm:prSet/>
      <dgm:spPr/>
    </dgm:pt>
    <dgm:pt modelId="{2FC23DEF-1783-E54A-8CFD-3F19389DBAAA}" type="pres">
      <dgm:prSet presAssocID="{BE4C59EF-632A-499D-AE7F-9D187AD4C34D}" presName="Name0" presStyleCnt="0">
        <dgm:presLayoutVars>
          <dgm:dir/>
          <dgm:animLvl val="lvl"/>
          <dgm:resizeHandles val="exact"/>
        </dgm:presLayoutVars>
      </dgm:prSet>
      <dgm:spPr/>
    </dgm:pt>
    <dgm:pt modelId="{B9169F31-F2CC-2B47-B16D-55160B23E228}" type="pres">
      <dgm:prSet presAssocID="{6E5C4265-5E52-45E9-B0D3-DE1E0F234028}" presName="linNode" presStyleCnt="0"/>
      <dgm:spPr/>
    </dgm:pt>
    <dgm:pt modelId="{4BCED78D-43A0-A748-9E4D-54A4F1AE6D01}" type="pres">
      <dgm:prSet presAssocID="{6E5C4265-5E52-45E9-B0D3-DE1E0F234028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AC8725BF-AAD6-DF4C-B55C-13980754AE15}" type="pres">
      <dgm:prSet presAssocID="{6E5C4265-5E52-45E9-B0D3-DE1E0F234028}" presName="descendantText" presStyleLbl="alignAccFollowNode1" presStyleIdx="0" presStyleCnt="2" custScaleY="117148" custLinFactNeighborX="-869" custLinFactNeighborY="1264">
        <dgm:presLayoutVars>
          <dgm:bulletEnabled val="1"/>
        </dgm:presLayoutVars>
      </dgm:prSet>
      <dgm:spPr/>
    </dgm:pt>
    <dgm:pt modelId="{E8FCD677-0649-3D4E-9A5F-6925E515A707}" type="pres">
      <dgm:prSet presAssocID="{15FC96FE-6418-4266-935B-BE37E052EA9E}" presName="sp" presStyleCnt="0"/>
      <dgm:spPr/>
    </dgm:pt>
    <dgm:pt modelId="{68D67344-00BA-5240-861F-3CE548C1D2D3}" type="pres">
      <dgm:prSet presAssocID="{5D5EC11A-3D6C-ED4C-9192-487240932F7F}" presName="linNode" presStyleCnt="0"/>
      <dgm:spPr/>
    </dgm:pt>
    <dgm:pt modelId="{5A3E74CE-B3A9-5545-9AA2-1458378F9AB7}" type="pres">
      <dgm:prSet presAssocID="{5D5EC11A-3D6C-ED4C-9192-487240932F7F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8F9135F2-55AB-EF47-8F9B-EBBDC3B0C52B}" type="pres">
      <dgm:prSet presAssocID="{5D5EC11A-3D6C-ED4C-9192-487240932F7F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10C9A014-29C5-4141-93CE-6C93730E8F4D}" srcId="{6E5C4265-5E52-45E9-B0D3-DE1E0F234028}" destId="{1D6075EC-B019-A148-95EF-337A3042BB79}" srcOrd="0" destOrd="0" parTransId="{6C066225-FD56-794C-B7A4-68A724C47168}" sibTransId="{BFADE40C-F771-F149-88F6-B40FBC3E9348}"/>
    <dgm:cxn modelId="{9ADF031D-737D-A243-83FB-F5F50F222A07}" type="presOf" srcId="{E1535505-E6C6-DC46-9841-2759E2922960}" destId="{AC8725BF-AAD6-DF4C-B55C-13980754AE15}" srcOrd="0" destOrd="6" presId="urn:microsoft.com/office/officeart/2005/8/layout/vList5"/>
    <dgm:cxn modelId="{B89CCD1F-55B0-F34E-B756-8B18309906BF}" type="presOf" srcId="{1D6075EC-B019-A148-95EF-337A3042BB79}" destId="{AC8725BF-AAD6-DF4C-B55C-13980754AE15}" srcOrd="0" destOrd="0" presId="urn:microsoft.com/office/officeart/2005/8/layout/vList5"/>
    <dgm:cxn modelId="{EB991323-DF39-9D46-BDE2-EB595C1223F6}" type="presOf" srcId="{6E5C4265-5E52-45E9-B0D3-DE1E0F234028}" destId="{4BCED78D-43A0-A748-9E4D-54A4F1AE6D01}" srcOrd="0" destOrd="0" presId="urn:microsoft.com/office/officeart/2005/8/layout/vList5"/>
    <dgm:cxn modelId="{5718102A-CA3D-6D41-BB01-69C30D46E3E1}" type="presOf" srcId="{C5725091-8032-4843-8713-1D9CD9919DB7}" destId="{AC8725BF-AAD6-DF4C-B55C-13980754AE15}" srcOrd="0" destOrd="1" presId="urn:microsoft.com/office/officeart/2005/8/layout/vList5"/>
    <dgm:cxn modelId="{7027512D-9208-9D47-B005-9992EBFE9E0B}" srcId="{2509CFF2-3320-3447-A5F9-8FA6D04957F3}" destId="{E25CC6A6-BDEC-244E-AE53-57E7780F1FB5}" srcOrd="0" destOrd="0" parTransId="{166DC396-E14F-3D40-A55D-4C665B6FE2B4}" sibTransId="{EE17FF7D-4073-6C42-9F00-50B2C40CE5E9}"/>
    <dgm:cxn modelId="{9A6D2A2E-668A-994A-A152-A4F3918C04AB}" type="presOf" srcId="{73346DA1-EBDA-1A48-98B9-B34BE0142A3E}" destId="{AC8725BF-AAD6-DF4C-B55C-13980754AE15}" srcOrd="0" destOrd="5" presId="urn:microsoft.com/office/officeart/2005/8/layout/vList5"/>
    <dgm:cxn modelId="{0FE7C42F-2CC3-E643-B597-23AE6FCE1FE4}" srcId="{1D6075EC-B019-A148-95EF-337A3042BB79}" destId="{BA19C7A1-5944-904D-80F6-648AE221812E}" srcOrd="1" destOrd="0" parTransId="{06B69778-4DA7-274D-95DE-F0A9C63326F3}" sibTransId="{F151B35D-6AD6-E94F-BEF5-6D18F3D247C6}"/>
    <dgm:cxn modelId="{E7392F55-ACB7-EB48-AD46-C053576C3A5B}" srcId="{6E5C4265-5E52-45E9-B0D3-DE1E0F234028}" destId="{73346DA1-EBDA-1A48-98B9-B34BE0142A3E}" srcOrd="2" destOrd="0" parTransId="{2A4D1EDF-A7EE-8E47-B324-DADB23FE55FF}" sibTransId="{6265395D-53E7-724D-A40A-305E45319FB5}"/>
    <dgm:cxn modelId="{F5963657-2E18-CA4F-BCEC-F6B25A6388A0}" type="presOf" srcId="{E25CC6A6-BDEC-244E-AE53-57E7780F1FB5}" destId="{AC8725BF-AAD6-DF4C-B55C-13980754AE15}" srcOrd="0" destOrd="4" presId="urn:microsoft.com/office/officeart/2005/8/layout/vList5"/>
    <dgm:cxn modelId="{9B623F61-DB97-DE4B-869C-DE0F842FD4E2}" type="presOf" srcId="{BA19C7A1-5944-904D-80F6-648AE221812E}" destId="{AC8725BF-AAD6-DF4C-B55C-13980754AE15}" srcOrd="0" destOrd="2" presId="urn:microsoft.com/office/officeart/2005/8/layout/vList5"/>
    <dgm:cxn modelId="{D8D3FA66-338D-4B2A-8A4B-C87D268DA341}" srcId="{BE4C59EF-632A-499D-AE7F-9D187AD4C34D}" destId="{6E5C4265-5E52-45E9-B0D3-DE1E0F234028}" srcOrd="0" destOrd="0" parTransId="{CB46A4A2-0933-4248-B17B-CC0F7D045D4D}" sibTransId="{15FC96FE-6418-4266-935B-BE37E052EA9E}"/>
    <dgm:cxn modelId="{A4912C6E-60AA-5644-994D-E1268ABC2E4C}" srcId="{1D6075EC-B019-A148-95EF-337A3042BB79}" destId="{C5725091-8032-4843-8713-1D9CD9919DB7}" srcOrd="0" destOrd="0" parTransId="{C3DA87E3-D586-9A40-870C-80397D6A9B78}" sibTransId="{500107C4-FB03-2749-9059-82533FC754AA}"/>
    <dgm:cxn modelId="{4FA0B178-672D-184E-B697-1F3BC8FB980F}" type="presOf" srcId="{0D4D30A3-ADCF-1B49-98C4-B11AE59EFF7B}" destId="{8F9135F2-55AB-EF47-8F9B-EBBDC3B0C52B}" srcOrd="0" destOrd="2" presId="urn:microsoft.com/office/officeart/2005/8/layout/vList5"/>
    <dgm:cxn modelId="{20907281-4F3B-1240-99C5-AC5238E636BB}" srcId="{5D5EC11A-3D6C-ED4C-9192-487240932F7F}" destId="{96AC841B-4815-BD49-9AC2-AD7C08281235}" srcOrd="0" destOrd="0" parTransId="{601DCB85-0F75-EB48-9A23-893205F4FBCA}" sibTransId="{08031784-6AA0-C040-92FD-704AD2804D38}"/>
    <dgm:cxn modelId="{2BB20986-4B14-A741-9C7F-BA19C9AF9E09}" srcId="{5D5EC11A-3D6C-ED4C-9192-487240932F7F}" destId="{0D4D30A3-ADCF-1B49-98C4-B11AE59EFF7B}" srcOrd="2" destOrd="0" parTransId="{8A85D037-E4BA-E141-9DFC-8321406E6EB5}" sibTransId="{164E13B8-B4EB-8E45-9C95-971FE545121A}"/>
    <dgm:cxn modelId="{B34AF887-CA3F-C245-889B-1E063F278147}" type="presOf" srcId="{96AC841B-4815-BD49-9AC2-AD7C08281235}" destId="{8F9135F2-55AB-EF47-8F9B-EBBDC3B0C52B}" srcOrd="0" destOrd="0" presId="urn:microsoft.com/office/officeart/2005/8/layout/vList5"/>
    <dgm:cxn modelId="{39E11595-DBE9-9344-926D-7B0A15E55DEF}" type="presOf" srcId="{CF97A74A-A1FC-FB41-8AA0-679380A91EB9}" destId="{AC8725BF-AAD6-DF4C-B55C-13980754AE15}" srcOrd="0" destOrd="7" presId="urn:microsoft.com/office/officeart/2005/8/layout/vList5"/>
    <dgm:cxn modelId="{3D08F3A6-7F93-3A4C-955B-980C16A6C009}" type="presOf" srcId="{5D5EC11A-3D6C-ED4C-9192-487240932F7F}" destId="{5A3E74CE-B3A9-5545-9AA2-1458378F9AB7}" srcOrd="0" destOrd="0" presId="urn:microsoft.com/office/officeart/2005/8/layout/vList5"/>
    <dgm:cxn modelId="{5EACCFAF-F11A-1745-9281-679CA722757A}" type="presOf" srcId="{BE4C59EF-632A-499D-AE7F-9D187AD4C34D}" destId="{2FC23DEF-1783-E54A-8CFD-3F19389DBAAA}" srcOrd="0" destOrd="0" presId="urn:microsoft.com/office/officeart/2005/8/layout/vList5"/>
    <dgm:cxn modelId="{F73943B2-ACCC-A143-AC2E-127ED57D6D0D}" srcId="{BE4C59EF-632A-499D-AE7F-9D187AD4C34D}" destId="{5D5EC11A-3D6C-ED4C-9192-487240932F7F}" srcOrd="1" destOrd="0" parTransId="{A0A5D4A7-5D0F-5040-A7AC-DA07AB6C2AD6}" sibTransId="{E8057B03-03BC-9A41-8E52-ECE51D37361F}"/>
    <dgm:cxn modelId="{A5EF86BC-4BE0-5840-A6B8-A83CC57B0634}" srcId="{73346DA1-EBDA-1A48-98B9-B34BE0142A3E}" destId="{CF97A74A-A1FC-FB41-8AA0-679380A91EB9}" srcOrd="1" destOrd="0" parTransId="{134D60E9-E79A-8D43-9160-2BFD960C2B28}" sibTransId="{21FA6593-B7EB-BE47-90AD-EB4B8D49C9AB}"/>
    <dgm:cxn modelId="{C98CC1C5-7FC8-A745-9A97-97CC222A8C77}" srcId="{5D5EC11A-3D6C-ED4C-9192-487240932F7F}" destId="{C8789EA7-8D0B-7848-BF4D-6931993E9B89}" srcOrd="1" destOrd="0" parTransId="{8159BC5D-D583-9847-BF25-0FF9B9FBA93E}" sibTransId="{724363F6-FA4E-DA4F-98B9-92C1681014BF}"/>
    <dgm:cxn modelId="{8740EDD4-48C9-4640-8109-353E141AC7F2}" srcId="{73346DA1-EBDA-1A48-98B9-B34BE0142A3E}" destId="{E1535505-E6C6-DC46-9841-2759E2922960}" srcOrd="0" destOrd="0" parTransId="{E5692BF5-BE7C-724E-BF55-EF3F0043E76F}" sibTransId="{1C51C824-DBAD-E747-AA6A-43D96372A0B9}"/>
    <dgm:cxn modelId="{154A41D5-2EB4-AD4C-84F3-EB33C1932C29}" type="presOf" srcId="{C8789EA7-8D0B-7848-BF4D-6931993E9B89}" destId="{8F9135F2-55AB-EF47-8F9B-EBBDC3B0C52B}" srcOrd="0" destOrd="1" presId="urn:microsoft.com/office/officeart/2005/8/layout/vList5"/>
    <dgm:cxn modelId="{791889E0-3D9B-494A-9F20-EDD51701DDF8}" type="presOf" srcId="{2509CFF2-3320-3447-A5F9-8FA6D04957F3}" destId="{AC8725BF-AAD6-DF4C-B55C-13980754AE15}" srcOrd="0" destOrd="3" presId="urn:microsoft.com/office/officeart/2005/8/layout/vList5"/>
    <dgm:cxn modelId="{1D8257E7-FFEF-1549-9857-FADDA3F8ADDF}" srcId="{6E5C4265-5E52-45E9-B0D3-DE1E0F234028}" destId="{2509CFF2-3320-3447-A5F9-8FA6D04957F3}" srcOrd="1" destOrd="0" parTransId="{32865F47-D0E0-7945-8E1E-5C38FC8D8A91}" sibTransId="{9ADC38D5-CC0E-BB47-982D-7F3EBCD185DC}"/>
    <dgm:cxn modelId="{BC092618-AE78-0A44-B00E-8B1AB4EA1BAA}" type="presParOf" srcId="{2FC23DEF-1783-E54A-8CFD-3F19389DBAAA}" destId="{B9169F31-F2CC-2B47-B16D-55160B23E228}" srcOrd="0" destOrd="0" presId="urn:microsoft.com/office/officeart/2005/8/layout/vList5"/>
    <dgm:cxn modelId="{0AAF2B9C-038D-ED40-B7D2-9834F95B4632}" type="presParOf" srcId="{B9169F31-F2CC-2B47-B16D-55160B23E228}" destId="{4BCED78D-43A0-A748-9E4D-54A4F1AE6D01}" srcOrd="0" destOrd="0" presId="urn:microsoft.com/office/officeart/2005/8/layout/vList5"/>
    <dgm:cxn modelId="{2E783445-2D4B-334D-ADDC-4120BCD22F1B}" type="presParOf" srcId="{B9169F31-F2CC-2B47-B16D-55160B23E228}" destId="{AC8725BF-AAD6-DF4C-B55C-13980754AE15}" srcOrd="1" destOrd="0" presId="urn:microsoft.com/office/officeart/2005/8/layout/vList5"/>
    <dgm:cxn modelId="{E0956176-A93F-C043-A1C8-A5C39E85DE6A}" type="presParOf" srcId="{2FC23DEF-1783-E54A-8CFD-3F19389DBAAA}" destId="{E8FCD677-0649-3D4E-9A5F-6925E515A707}" srcOrd="1" destOrd="0" presId="urn:microsoft.com/office/officeart/2005/8/layout/vList5"/>
    <dgm:cxn modelId="{46AA3E0E-AE10-FB49-82C6-50EF395BDD70}" type="presParOf" srcId="{2FC23DEF-1783-E54A-8CFD-3F19389DBAAA}" destId="{68D67344-00BA-5240-861F-3CE548C1D2D3}" srcOrd="2" destOrd="0" presId="urn:microsoft.com/office/officeart/2005/8/layout/vList5"/>
    <dgm:cxn modelId="{C0A312F1-6D5B-E94E-B8E6-57DA940570E8}" type="presParOf" srcId="{68D67344-00BA-5240-861F-3CE548C1D2D3}" destId="{5A3E74CE-B3A9-5545-9AA2-1458378F9AB7}" srcOrd="0" destOrd="0" presId="urn:microsoft.com/office/officeart/2005/8/layout/vList5"/>
    <dgm:cxn modelId="{5A2CC1B2-4960-E942-9B44-F47B1D6856FE}" type="presParOf" srcId="{68D67344-00BA-5240-861F-3CE548C1D2D3}" destId="{8F9135F2-55AB-EF47-8F9B-EBBDC3B0C52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8725BF-AAD6-DF4C-B55C-13980754AE15}">
      <dsp:nvSpPr>
        <dsp:cNvPr id="0" name=""/>
        <dsp:cNvSpPr/>
      </dsp:nvSpPr>
      <dsp:spPr>
        <a:xfrm rot="5400000">
          <a:off x="4747926" y="-1617680"/>
          <a:ext cx="2035943" cy="5451809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>
              <a:latin typeface="Arial" panose="020B0604020202020204" pitchFamily="34" charset="0"/>
              <a:cs typeface="Arial" panose="020B0604020202020204" pitchFamily="34" charset="0"/>
            </a:rPr>
            <a:t>Interest Income – higher interest rates (+ $440,000 est.)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>
              <a:latin typeface="Arial" panose="020B0604020202020204" pitchFamily="34" charset="0"/>
              <a:cs typeface="Arial" panose="020B0604020202020204" pitchFamily="34" charset="0"/>
            </a:rPr>
            <a:t>Basic Education Funding – state budget passed many months after ours (+ $1,010,682 est.)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>
              <a:latin typeface="Arial" panose="020B0604020202020204" pitchFamily="34" charset="0"/>
              <a:cs typeface="Arial" panose="020B0604020202020204" pitchFamily="34" charset="0"/>
            </a:rPr>
            <a:t>Ready to Learn Block Grant – additional $500,000 obtained through the assistance of Senator </a:t>
          </a:r>
          <a:r>
            <a:rPr lang="en-US" sz="1300" kern="1200" dirty="0" err="1">
              <a:latin typeface="Arial" panose="020B0604020202020204" pitchFamily="34" charset="0"/>
              <a:cs typeface="Arial" panose="020B0604020202020204" pitchFamily="34" charset="0"/>
            </a:rPr>
            <a:t>Schwank</a:t>
          </a:r>
          <a:endParaRPr lang="en-US" sz="13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>
              <a:latin typeface="Arial" panose="020B0604020202020204" pitchFamily="34" charset="0"/>
              <a:cs typeface="Arial" panose="020B0604020202020204" pitchFamily="34" charset="0"/>
            </a:rPr>
            <a:t>Insurance Proceeds</a:t>
          </a:r>
        </a:p>
      </dsp:txBody>
      <dsp:txXfrm rot="-5400000">
        <a:off x="3039994" y="189639"/>
        <a:ext cx="5352422" cy="1837169"/>
      </dsp:txXfrm>
    </dsp:sp>
    <dsp:sp modelId="{4BCED78D-43A0-A748-9E4D-54A4F1AE6D01}">
      <dsp:nvSpPr>
        <dsp:cNvPr id="0" name=""/>
        <dsp:cNvSpPr/>
      </dsp:nvSpPr>
      <dsp:spPr>
        <a:xfrm>
          <a:off x="0" y="54"/>
          <a:ext cx="3066642" cy="217240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Revenue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6048" y="106102"/>
        <a:ext cx="2854546" cy="1960309"/>
      </dsp:txXfrm>
    </dsp:sp>
    <dsp:sp modelId="{8F9135F2-55AB-EF47-8F9B-EBBDC3B0C52B}">
      <dsp:nvSpPr>
        <dsp:cNvPr id="0" name=""/>
        <dsp:cNvSpPr/>
      </dsp:nvSpPr>
      <dsp:spPr>
        <a:xfrm rot="5400000">
          <a:off x="4923585" y="641378"/>
          <a:ext cx="1737924" cy="5451809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>
              <a:latin typeface="Arial" panose="020B0604020202020204" pitchFamily="34" charset="0"/>
              <a:cs typeface="Arial" panose="020B0604020202020204" pitchFamily="34" charset="0"/>
            </a:rPr>
            <a:t>Salary &amp; Benefits - vacated positions remain unfilled or filled at lower salary &amp; benefit level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>
              <a:latin typeface="Arial" panose="020B0604020202020204" pitchFamily="34" charset="0"/>
              <a:cs typeface="Arial" panose="020B0604020202020204" pitchFamily="34" charset="0"/>
            </a:rPr>
            <a:t>Special Education – increase in outplaced students (16 to 33)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>
              <a:latin typeface="Arial" panose="020B0604020202020204" pitchFamily="34" charset="0"/>
              <a:cs typeface="Arial" panose="020B0604020202020204" pitchFamily="34" charset="0"/>
            </a:rPr>
            <a:t>Flood expenses - summary on next slide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>
              <a:latin typeface="Arial" panose="020B0604020202020204" pitchFamily="34" charset="0"/>
              <a:cs typeface="Arial" panose="020B0604020202020204" pitchFamily="34" charset="0"/>
            </a:rPr>
            <a:t>ARP ESSER HVAC Project pause</a:t>
          </a:r>
        </a:p>
      </dsp:txBody>
      <dsp:txXfrm rot="-5400000">
        <a:off x="3066643" y="2583158"/>
        <a:ext cx="5366971" cy="1568248"/>
      </dsp:txXfrm>
    </dsp:sp>
    <dsp:sp modelId="{5A3E74CE-B3A9-5545-9AA2-1458378F9AB7}">
      <dsp:nvSpPr>
        <dsp:cNvPr id="0" name=""/>
        <dsp:cNvSpPr/>
      </dsp:nvSpPr>
      <dsp:spPr>
        <a:xfrm>
          <a:off x="0" y="2281080"/>
          <a:ext cx="3066642" cy="217240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Expenses</a:t>
          </a:r>
        </a:p>
      </dsp:txBody>
      <dsp:txXfrm>
        <a:off x="106048" y="2387128"/>
        <a:ext cx="2854546" cy="19603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8725BF-AAD6-DF4C-B55C-13980754AE15}">
      <dsp:nvSpPr>
        <dsp:cNvPr id="0" name=""/>
        <dsp:cNvSpPr/>
      </dsp:nvSpPr>
      <dsp:spPr>
        <a:xfrm rot="5400000">
          <a:off x="4069960" y="-1539037"/>
          <a:ext cx="1244081" cy="4436411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>
              <a:latin typeface="Arial" panose="020B0604020202020204" pitchFamily="34" charset="0"/>
              <a:cs typeface="Arial" panose="020B0604020202020204" pitchFamily="34" charset="0"/>
            </a:rPr>
            <a:t>2024-2025 Proposed Final Budget Adoption</a:t>
          </a:r>
        </a:p>
      </dsp:txBody>
      <dsp:txXfrm rot="-5400000">
        <a:off x="2473796" y="117858"/>
        <a:ext cx="4375680" cy="1122619"/>
      </dsp:txXfrm>
    </dsp:sp>
    <dsp:sp modelId="{4BCED78D-43A0-A748-9E4D-54A4F1AE6D01}">
      <dsp:nvSpPr>
        <dsp:cNvPr id="0" name=""/>
        <dsp:cNvSpPr/>
      </dsp:nvSpPr>
      <dsp:spPr>
        <a:xfrm>
          <a:off x="0" y="2011"/>
          <a:ext cx="2495481" cy="132746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Finance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4802" y="66813"/>
        <a:ext cx="2365877" cy="1197863"/>
      </dsp:txXfrm>
    </dsp:sp>
    <dsp:sp modelId="{8F9135F2-55AB-EF47-8F9B-EBBDC3B0C52B}">
      <dsp:nvSpPr>
        <dsp:cNvPr id="0" name=""/>
        <dsp:cNvSpPr/>
      </dsp:nvSpPr>
      <dsp:spPr>
        <a:xfrm rot="5400000">
          <a:off x="4182700" y="-158619"/>
          <a:ext cx="1061974" cy="4436411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>
              <a:latin typeface="Arial" panose="020B0604020202020204" pitchFamily="34" charset="0"/>
              <a:cs typeface="Arial" panose="020B0604020202020204" pitchFamily="34" charset="0"/>
            </a:rPr>
            <a:t>Transportation Change from K-6 to K-3 </a:t>
          </a:r>
        </a:p>
      </dsp:txBody>
      <dsp:txXfrm rot="-5400000">
        <a:off x="2495482" y="1580440"/>
        <a:ext cx="4384570" cy="958292"/>
      </dsp:txXfrm>
    </dsp:sp>
    <dsp:sp modelId="{5A3E74CE-B3A9-5545-9AA2-1458378F9AB7}">
      <dsp:nvSpPr>
        <dsp:cNvPr id="0" name=""/>
        <dsp:cNvSpPr/>
      </dsp:nvSpPr>
      <dsp:spPr>
        <a:xfrm>
          <a:off x="0" y="1395852"/>
          <a:ext cx="2495481" cy="132746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Arial" panose="020B0604020202020204" pitchFamily="34" charset="0"/>
              <a:cs typeface="Arial" panose="020B0604020202020204" pitchFamily="34" charset="0"/>
            </a:rPr>
            <a:t>Policy</a:t>
          </a:r>
        </a:p>
      </dsp:txBody>
      <dsp:txXfrm>
        <a:off x="64802" y="1460654"/>
        <a:ext cx="2365877" cy="1197863"/>
      </dsp:txXfrm>
    </dsp:sp>
    <dsp:sp modelId="{39406494-24D3-ED4F-9F3D-5FEA2EEDBFD3}">
      <dsp:nvSpPr>
        <dsp:cNvPr id="0" name=""/>
        <dsp:cNvSpPr/>
      </dsp:nvSpPr>
      <dsp:spPr>
        <a:xfrm rot="5400000">
          <a:off x="4182700" y="1235221"/>
          <a:ext cx="1061974" cy="4436411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>
              <a:latin typeface="Arial" panose="020B0604020202020204" pitchFamily="34" charset="0"/>
              <a:cs typeface="Arial" panose="020B0604020202020204" pitchFamily="34" charset="0"/>
            </a:rPr>
            <a:t>Position Changes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>
              <a:latin typeface="Arial" panose="020B0604020202020204" pitchFamily="34" charset="0"/>
              <a:cs typeface="Arial" panose="020B0604020202020204" pitchFamily="34" charset="0"/>
            </a:rPr>
            <a:t>New Positions</a:t>
          </a:r>
        </a:p>
      </dsp:txBody>
      <dsp:txXfrm rot="-5400000">
        <a:off x="2495482" y="2974281"/>
        <a:ext cx="4384570" cy="958292"/>
      </dsp:txXfrm>
    </dsp:sp>
    <dsp:sp modelId="{7626B644-B620-FE42-847D-282252735344}">
      <dsp:nvSpPr>
        <dsp:cNvPr id="0" name=""/>
        <dsp:cNvSpPr/>
      </dsp:nvSpPr>
      <dsp:spPr>
        <a:xfrm>
          <a:off x="0" y="2789693"/>
          <a:ext cx="2495481" cy="132746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Arial" panose="020B0604020202020204" pitchFamily="34" charset="0"/>
              <a:cs typeface="Arial" panose="020B0604020202020204" pitchFamily="34" charset="0"/>
            </a:rPr>
            <a:t>Personnel</a:t>
          </a:r>
        </a:p>
      </dsp:txBody>
      <dsp:txXfrm>
        <a:off x="64802" y="2854495"/>
        <a:ext cx="2365877" cy="11978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8725BF-AAD6-DF4C-B55C-13980754AE15}">
      <dsp:nvSpPr>
        <dsp:cNvPr id="0" name=""/>
        <dsp:cNvSpPr/>
      </dsp:nvSpPr>
      <dsp:spPr>
        <a:xfrm rot="5400000">
          <a:off x="3750458" y="-1193185"/>
          <a:ext cx="1883086" cy="4436411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Monday 5/6 – Budget Workshop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2023-2024 estimated revenue &amp; expenses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2024-2025 budget update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Monday 5/13 –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C.o.W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2024-2025 budget update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Monday 5/20 – Voting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2024-2025 Food Service Budget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2024-2025 budget update</a:t>
          </a:r>
        </a:p>
      </dsp:txBody>
      <dsp:txXfrm rot="-5400000">
        <a:off x="2473796" y="175402"/>
        <a:ext cx="4344486" cy="1699236"/>
      </dsp:txXfrm>
    </dsp:sp>
    <dsp:sp modelId="{4BCED78D-43A0-A748-9E4D-54A4F1AE6D01}">
      <dsp:nvSpPr>
        <dsp:cNvPr id="0" name=""/>
        <dsp:cNvSpPr/>
      </dsp:nvSpPr>
      <dsp:spPr>
        <a:xfrm>
          <a:off x="0" y="50"/>
          <a:ext cx="2495481" cy="200930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Budget Review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8086" y="98136"/>
        <a:ext cx="2299309" cy="1813131"/>
      </dsp:txXfrm>
    </dsp:sp>
    <dsp:sp modelId="{8F9135F2-55AB-EF47-8F9B-EBBDC3B0C52B}">
      <dsp:nvSpPr>
        <dsp:cNvPr id="0" name=""/>
        <dsp:cNvSpPr/>
      </dsp:nvSpPr>
      <dsp:spPr>
        <a:xfrm rot="5400000">
          <a:off x="3909965" y="896264"/>
          <a:ext cx="1607442" cy="4436411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May 20 – Proposed Final Budget Adoption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June 24 – Final Budget Adoption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2495481" y="2389218"/>
        <a:ext cx="4357942" cy="1450504"/>
      </dsp:txXfrm>
    </dsp:sp>
    <dsp:sp modelId="{5A3E74CE-B3A9-5545-9AA2-1458378F9AB7}">
      <dsp:nvSpPr>
        <dsp:cNvPr id="0" name=""/>
        <dsp:cNvSpPr/>
      </dsp:nvSpPr>
      <dsp:spPr>
        <a:xfrm>
          <a:off x="0" y="2109818"/>
          <a:ext cx="2495481" cy="200930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Board Actions</a:t>
          </a:r>
        </a:p>
      </dsp:txBody>
      <dsp:txXfrm>
        <a:off x="98086" y="2207904"/>
        <a:ext cx="2299309" cy="18131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9F743-EF61-4E6D-A85B-2A59775E26DD}" type="datetimeFigureOut">
              <a:rPr lang="en-US" smtClean="0"/>
              <a:t>5/5/24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57BA5-C6A6-4C07-BF97-DD4010763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0419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E5665-73C2-4DF2-8055-4A28841219B5}" type="datetimeFigureOut">
              <a:rPr lang="en-US" smtClean="0"/>
              <a:t>5/5/24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87185A-87C9-4C77-A311-04405B3C7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211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>
            <a:normAutofit fontScale="90000"/>
          </a:bodyPr>
          <a:lstStyle/>
          <a:p>
            <a:br>
              <a:rPr lang="en-US" sz="2600" kern="1200" dirty="0">
                <a:latin typeface="+mj-lt"/>
                <a:ea typeface="+mj-ea"/>
                <a:cs typeface="+mj-cs"/>
              </a:rPr>
            </a:br>
            <a:br>
              <a:rPr lang="en-US" sz="2600" kern="1200" dirty="0">
                <a:latin typeface="+mj-lt"/>
                <a:ea typeface="+mj-ea"/>
                <a:cs typeface="+mj-cs"/>
              </a:rPr>
            </a:br>
            <a:br>
              <a:rPr lang="en-US" sz="2600" kern="1200" dirty="0">
                <a:latin typeface="+mj-lt"/>
                <a:ea typeface="+mj-ea"/>
                <a:cs typeface="+mj-cs"/>
              </a:rPr>
            </a:br>
            <a:br>
              <a:rPr lang="en-US" sz="2600" kern="1200" dirty="0">
                <a:latin typeface="+mj-lt"/>
                <a:ea typeface="+mj-ea"/>
                <a:cs typeface="+mj-cs"/>
              </a:rPr>
            </a:br>
            <a:br>
              <a:rPr lang="en-US" sz="2600" kern="1200" dirty="0"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latin typeface="Arial" panose="020B0604020202020204" pitchFamily="34" charset="0"/>
                <a:cs typeface="Arial" panose="020B0604020202020204" pitchFamily="34" charset="0"/>
              </a:rPr>
              <a:t>2024 - 2025 </a:t>
            </a:r>
            <a:br>
              <a:rPr lang="en-US" sz="4000" b="1" kern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kern="1200" dirty="0">
                <a:latin typeface="Arial" panose="020B0604020202020204" pitchFamily="34" charset="0"/>
                <a:cs typeface="Arial" panose="020B0604020202020204" pitchFamily="34" charset="0"/>
              </a:rPr>
              <a:t>Proposed Final</a:t>
            </a:r>
            <a:br>
              <a:rPr lang="en-US" sz="4000" b="1" kern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kern="1200" dirty="0">
                <a:latin typeface="Arial" panose="020B0604020202020204" pitchFamily="34" charset="0"/>
                <a:cs typeface="Arial" panose="020B0604020202020204" pitchFamily="34" charset="0"/>
              </a:rPr>
              <a:t>Budget Workshop</a:t>
            </a:r>
            <a:br>
              <a:rPr lang="en-US" sz="4000" b="1" kern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kern="1200" dirty="0">
                <a:latin typeface="Arial" panose="020B0604020202020204" pitchFamily="34" charset="0"/>
                <a:cs typeface="Arial" panose="020B0604020202020204" pitchFamily="34" charset="0"/>
              </a:rPr>
              <a:t>May 6, 2024</a:t>
            </a:r>
          </a:p>
        </p:txBody>
      </p:sp>
      <p:sp>
        <p:nvSpPr>
          <p:cNvPr id="16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4083" y="640080"/>
            <a:ext cx="5235042" cy="555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62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Arial Black" panose="020B0A04020102020204" pitchFamily="34" charset="0"/>
              </a:rPr>
              <a:t>ESS Program</a:t>
            </a:r>
          </a:p>
        </p:txBody>
      </p:sp>
      <p:sp>
        <p:nvSpPr>
          <p:cNvPr id="27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4" b="1517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E304F8-1960-F88D-AB16-7B9B2094E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6604591" cy="43648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Replaces Laurel Life Program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Previous budget for Laurel Life = $255,000, budgeted for the last few years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24-25 Grants received for ESS = $144,279</a:t>
            </a:r>
          </a:p>
        </p:txBody>
      </p:sp>
    </p:spTree>
    <p:extLst>
      <p:ext uri="{BB962C8B-B14F-4D97-AF65-F5344CB8AC3E}">
        <p14:creationId xmlns:p14="http://schemas.microsoft.com/office/powerpoint/2010/main" val="395101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Arial Black" panose="020B0A04020102020204" pitchFamily="34" charset="0"/>
              </a:rPr>
              <a:t>2024-25 Flood Expenses</a:t>
            </a:r>
          </a:p>
        </p:txBody>
      </p:sp>
      <p:sp>
        <p:nvSpPr>
          <p:cNvPr id="27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4" b="1517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E304F8-1960-F88D-AB16-7B9B2094E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Modular lease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Reconfiguration of Buildings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Replacement furniture</a:t>
            </a:r>
          </a:p>
        </p:txBody>
      </p:sp>
    </p:spTree>
    <p:extLst>
      <p:ext uri="{BB962C8B-B14F-4D97-AF65-F5344CB8AC3E}">
        <p14:creationId xmlns:p14="http://schemas.microsoft.com/office/powerpoint/2010/main" val="3448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Arial Black" panose="020B0A04020102020204" pitchFamily="34" charset="0"/>
              </a:rPr>
              <a:t>Special Education</a:t>
            </a:r>
          </a:p>
        </p:txBody>
      </p:sp>
      <p:sp>
        <p:nvSpPr>
          <p:cNvPr id="27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4" b="1517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E304F8-1960-F88D-AB16-7B9B2094E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Increase in outside placements in current year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Unknown new enrollments</a:t>
            </a:r>
          </a:p>
        </p:txBody>
      </p:sp>
    </p:spTree>
    <p:extLst>
      <p:ext uri="{BB962C8B-B14F-4D97-AF65-F5344CB8AC3E}">
        <p14:creationId xmlns:p14="http://schemas.microsoft.com/office/powerpoint/2010/main" val="3197634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331" y="238539"/>
            <a:ext cx="11634952" cy="1434415"/>
          </a:xfrm>
        </p:spPr>
        <p:txBody>
          <a:bodyPr anchor="b">
            <a:normAutofit/>
          </a:bodyPr>
          <a:lstStyle/>
          <a:p>
            <a:r>
              <a:rPr lang="en-US" sz="4800" dirty="0">
                <a:latin typeface="Arial Black" panose="020B0A04020102020204" pitchFamily="34" charset="0"/>
              </a:rPr>
              <a:t>BUDGET SUMMARY</a:t>
            </a:r>
          </a:p>
        </p:txBody>
      </p:sp>
      <p:sp>
        <p:nvSpPr>
          <p:cNvPr id="27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4" b="1517"/>
          <a:stretch/>
        </p:blipFill>
        <p:spPr>
          <a:xfrm>
            <a:off x="7770251" y="1831217"/>
            <a:ext cx="3517859" cy="365661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5324BB8-7167-E7AB-1A8B-FC7C972474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890" y="1911493"/>
            <a:ext cx="6718300" cy="410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2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Arial Black" panose="020B0A04020102020204" pitchFamily="34" charset="0"/>
              </a:rPr>
              <a:t>Fund Balance</a:t>
            </a:r>
          </a:p>
        </p:txBody>
      </p:sp>
      <p:sp>
        <p:nvSpPr>
          <p:cNvPr id="27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4" b="1517"/>
          <a:stretch/>
        </p:blipFill>
        <p:spPr>
          <a:xfrm>
            <a:off x="9552603" y="2116652"/>
            <a:ext cx="2525098" cy="262469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5AB58E0-C328-F65E-0FF7-934691AE9F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911493"/>
            <a:ext cx="8755552" cy="469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308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Arial Black" panose="020B0A04020102020204" pitchFamily="34" charset="0"/>
              </a:rPr>
              <a:t>Tax Increase</a:t>
            </a:r>
          </a:p>
        </p:txBody>
      </p:sp>
      <p:sp>
        <p:nvSpPr>
          <p:cNvPr id="27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4" b="1517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3C69688-9377-6D8D-28E1-814CE35D17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923" y="1911493"/>
            <a:ext cx="6475376" cy="4523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122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331" y="238539"/>
            <a:ext cx="11634952" cy="1434415"/>
          </a:xfrm>
        </p:spPr>
        <p:txBody>
          <a:bodyPr anchor="b">
            <a:normAutofit/>
          </a:bodyPr>
          <a:lstStyle/>
          <a:p>
            <a:r>
              <a:rPr lang="en-US" sz="4800" dirty="0">
                <a:latin typeface="Arial Black" panose="020B0A04020102020204" pitchFamily="34" charset="0"/>
              </a:rPr>
              <a:t>May Board Agenda Motions</a:t>
            </a:r>
          </a:p>
        </p:txBody>
      </p:sp>
      <p:sp>
        <p:nvSpPr>
          <p:cNvPr id="27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4" b="1517"/>
          <a:stretch/>
        </p:blipFill>
        <p:spPr>
          <a:xfrm>
            <a:off x="7770251" y="1831217"/>
            <a:ext cx="3517859" cy="3656614"/>
          </a:xfrm>
          <a:prstGeom prst="rect">
            <a:avLst/>
          </a:prstGeom>
        </p:spPr>
      </p:pic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98ED9C31-4B4A-E067-8203-87A5366D50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6234589"/>
              </p:ext>
            </p:extLst>
          </p:nvPr>
        </p:nvGraphicFramePr>
        <p:xfrm>
          <a:off x="572492" y="1911493"/>
          <a:ext cx="6931893" cy="4119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728123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331" y="238539"/>
            <a:ext cx="11634952" cy="1434415"/>
          </a:xfrm>
        </p:spPr>
        <p:txBody>
          <a:bodyPr anchor="b">
            <a:normAutofit/>
          </a:bodyPr>
          <a:lstStyle/>
          <a:p>
            <a:r>
              <a:rPr lang="en-US" sz="4800" dirty="0">
                <a:latin typeface="Arial Black" panose="020B0A04020102020204" pitchFamily="34" charset="0"/>
              </a:rPr>
              <a:t>NEXT STEPS</a:t>
            </a:r>
          </a:p>
        </p:txBody>
      </p:sp>
      <p:sp>
        <p:nvSpPr>
          <p:cNvPr id="27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4" b="1517"/>
          <a:stretch/>
        </p:blipFill>
        <p:spPr>
          <a:xfrm>
            <a:off x="7770251" y="1831217"/>
            <a:ext cx="3517859" cy="3656614"/>
          </a:xfrm>
          <a:prstGeom prst="rect">
            <a:avLst/>
          </a:prstGeom>
        </p:spPr>
      </p:pic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98ED9C31-4B4A-E067-8203-87A5366D50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707933"/>
              </p:ext>
            </p:extLst>
          </p:nvPr>
        </p:nvGraphicFramePr>
        <p:xfrm>
          <a:off x="572492" y="1911493"/>
          <a:ext cx="6931893" cy="4119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69399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 fontScale="90000"/>
          </a:bodyPr>
          <a:lstStyle/>
          <a:p>
            <a:r>
              <a:rPr lang="en-US" sz="5400" dirty="0">
                <a:latin typeface="Arial Black" panose="020B0A04020102020204" pitchFamily="34" charset="0"/>
              </a:rPr>
              <a:t>2023-2024 Estimated Actuals</a:t>
            </a:r>
          </a:p>
        </p:txBody>
      </p:sp>
      <p:sp>
        <p:nvSpPr>
          <p:cNvPr id="27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4" b="1517"/>
          <a:stretch/>
        </p:blipFill>
        <p:spPr>
          <a:xfrm>
            <a:off x="9552603" y="2116652"/>
            <a:ext cx="2525098" cy="262469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E8960D3-0F0F-B37F-5FBE-A7BC972F3D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832" y="1852241"/>
            <a:ext cx="8700520" cy="4619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03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Arial Black" panose="020B0A04020102020204" pitchFamily="34" charset="0"/>
              </a:rPr>
              <a:t>2023-2024 Major Impacts</a:t>
            </a:r>
          </a:p>
        </p:txBody>
      </p:sp>
      <p:sp>
        <p:nvSpPr>
          <p:cNvPr id="27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4" b="1517"/>
          <a:stretch/>
        </p:blipFill>
        <p:spPr>
          <a:xfrm>
            <a:off x="9154632" y="2159182"/>
            <a:ext cx="2752948" cy="2861533"/>
          </a:xfrm>
          <a:prstGeom prst="rect">
            <a:avLst/>
          </a:prstGeom>
        </p:spPr>
      </p:pic>
      <p:graphicFrame>
        <p:nvGraphicFramePr>
          <p:cNvPr id="3" name="Content Placeholder 5">
            <a:extLst>
              <a:ext uri="{FF2B5EF4-FFF2-40B4-BE49-F238E27FC236}">
                <a16:creationId xmlns:a16="http://schemas.microsoft.com/office/drawing/2014/main" id="{92D75B79-DA38-F846-7A5A-FF5B1398F7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1165786"/>
              </p:ext>
            </p:extLst>
          </p:nvPr>
        </p:nvGraphicFramePr>
        <p:xfrm>
          <a:off x="529855" y="1825625"/>
          <a:ext cx="8518452" cy="4453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87108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Arial Black" panose="020B0A04020102020204" pitchFamily="34" charset="0"/>
              </a:rPr>
              <a:t>Flood Expense Summary</a:t>
            </a:r>
          </a:p>
        </p:txBody>
      </p:sp>
      <p:sp>
        <p:nvSpPr>
          <p:cNvPr id="27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4" b="1517"/>
          <a:stretch/>
        </p:blipFill>
        <p:spPr>
          <a:xfrm>
            <a:off x="9552603" y="2116652"/>
            <a:ext cx="2525098" cy="262469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BEA28CF-CC62-00A6-881E-FF3A2AEC42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313" y="1911493"/>
            <a:ext cx="8970290" cy="4639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791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Arial Black" panose="020B0A04020102020204" pitchFamily="34" charset="0"/>
              </a:rPr>
              <a:t>2024-2025 Budget Summary</a:t>
            </a:r>
          </a:p>
        </p:txBody>
      </p:sp>
      <p:sp>
        <p:nvSpPr>
          <p:cNvPr id="27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4" b="1517"/>
          <a:stretch/>
        </p:blipFill>
        <p:spPr>
          <a:xfrm>
            <a:off x="9353810" y="2233499"/>
            <a:ext cx="2491511" cy="258978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764DE92-46C4-6AA0-3563-C5203EB89E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880" y="2102564"/>
            <a:ext cx="9281920" cy="446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005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Arial Black" panose="020B0A04020102020204" pitchFamily="34" charset="0"/>
              </a:rPr>
              <a:t>2024-2025 Discussion Items</a:t>
            </a:r>
          </a:p>
        </p:txBody>
      </p:sp>
      <p:sp>
        <p:nvSpPr>
          <p:cNvPr id="27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4" b="1517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E304F8-1960-F88D-AB16-7B9B2094E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New Positions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Transportation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ESS Program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Flood Expenses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Special Education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Fund Balance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Tax Increase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644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Arial Black" panose="020B0A04020102020204" pitchFamily="34" charset="0"/>
              </a:rPr>
              <a:t>Proposed New Positions</a:t>
            </a:r>
          </a:p>
        </p:txBody>
      </p:sp>
      <p:sp>
        <p:nvSpPr>
          <p:cNvPr id="27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4" b="1517"/>
          <a:stretch/>
        </p:blipFill>
        <p:spPr>
          <a:xfrm>
            <a:off x="8293404" y="2093976"/>
            <a:ext cx="3323318" cy="34544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BD5EF48-90B0-ECA4-0082-3437F1782E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928" y="2144775"/>
            <a:ext cx="7452471" cy="4103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044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Arial Black" panose="020B0A04020102020204" pitchFamily="34" charset="0"/>
              </a:rPr>
              <a:t>Staffing by Building</a:t>
            </a:r>
          </a:p>
        </p:txBody>
      </p:sp>
      <p:sp>
        <p:nvSpPr>
          <p:cNvPr id="27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4" b="1517"/>
          <a:stretch/>
        </p:blipFill>
        <p:spPr>
          <a:xfrm>
            <a:off x="7918450" y="2075688"/>
            <a:ext cx="3368071" cy="350091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C0D71FA-552A-518A-D6C0-1F6C0E1FEB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097" y="1788977"/>
            <a:ext cx="6190257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135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Arial Black" panose="020B0A04020102020204" pitchFamily="34" charset="0"/>
              </a:rPr>
              <a:t>Transportation Options</a:t>
            </a:r>
          </a:p>
        </p:txBody>
      </p:sp>
      <p:sp>
        <p:nvSpPr>
          <p:cNvPr id="27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4" b="1517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FD03459-C73B-6156-063A-0A465E998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944833" cy="43648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Currently working with BCIU to upload all of our student information into their transportation software</a:t>
            </a:r>
          </a:p>
          <a:p>
            <a:pPr lvl="0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At a minimum, we will need to add 1 additional bus for K-3 = $51,040 for 24-25</a:t>
            </a:r>
          </a:p>
          <a:p>
            <a:pPr lvl="0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Inability to double up runs due to start time and location of buildings</a:t>
            </a:r>
          </a:p>
          <a:p>
            <a:pPr lvl="0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Whatever the board decides, will affect parochial school transportation</a:t>
            </a:r>
          </a:p>
          <a:p>
            <a:pPr lvl="0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Administration recommends K-3 for 24-25, with a continual review to see if it can be expanded without an increase in cost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771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6878</TotalTime>
  <Words>355</Words>
  <Application>Microsoft Macintosh PowerPoint</Application>
  <PresentationFormat>Widescreen</PresentationFormat>
  <Paragraphs>66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Arial Black</vt:lpstr>
      <vt:lpstr>Calibri</vt:lpstr>
      <vt:lpstr>Calibri Light</vt:lpstr>
      <vt:lpstr>Office Theme</vt:lpstr>
      <vt:lpstr>     2024 - 2025  Proposed Final Budget Workshop May 6, 2024</vt:lpstr>
      <vt:lpstr>2023-2024 Estimated Actuals</vt:lpstr>
      <vt:lpstr>2023-2024 Major Impacts</vt:lpstr>
      <vt:lpstr>Flood Expense Summary</vt:lpstr>
      <vt:lpstr>2024-2025 Budget Summary</vt:lpstr>
      <vt:lpstr>2024-2025 Discussion Items</vt:lpstr>
      <vt:lpstr>Proposed New Positions</vt:lpstr>
      <vt:lpstr>Staffing by Building</vt:lpstr>
      <vt:lpstr>Transportation Options</vt:lpstr>
      <vt:lpstr>ESS Program</vt:lpstr>
      <vt:lpstr>2024-25 Flood Expenses</vt:lpstr>
      <vt:lpstr>Special Education</vt:lpstr>
      <vt:lpstr>BUDGET SUMMARY</vt:lpstr>
      <vt:lpstr>Fund Balance</vt:lpstr>
      <vt:lpstr>Tax Increase</vt:lpstr>
      <vt:lpstr>May Board Agenda Motions</vt:lpstr>
      <vt:lpstr>NEXT STEPS</vt:lpstr>
    </vt:vector>
  </TitlesOfParts>
  <Company>Antietam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FUN</dc:title>
  <dc:creator>Tracy Detwiler</dc:creator>
  <cp:lastModifiedBy>Tracy Detwiler</cp:lastModifiedBy>
  <cp:revision>158</cp:revision>
  <cp:lastPrinted>2024-05-06T22:53:39Z</cp:lastPrinted>
  <dcterms:created xsi:type="dcterms:W3CDTF">2016-11-30T19:22:05Z</dcterms:created>
  <dcterms:modified xsi:type="dcterms:W3CDTF">2024-05-06T22:53:46Z</dcterms:modified>
</cp:coreProperties>
</file>